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Nunito"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29D23F-548D-4E66-8210-8E5C8452C15B}">
  <a:tblStyle styleId="{6129D23F-548D-4E66-8210-8E5C8452C1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b4a06c2bdf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b4a06c2bdf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796d14378_5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796d14378_5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Teams that will qualify the following Champions League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b4a06c2bdf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b4a06c2bd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b4a06c2bdf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b4a06c2bd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b4a06c2bd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b4a06c2bd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b4a06c2bd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b4a06c2bd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b4a06c2bd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b4a06c2bd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We were torn on whether to study basketball or soccer.  We also discussed whether to focus on individual player evaluation or team performance.</a:t>
            </a:r>
            <a:endParaRPr sz="1300">
              <a:solidFill>
                <a:srgbClr val="233A44"/>
              </a:solidFill>
              <a:latin typeface="Calibri"/>
              <a:ea typeface="Calibri"/>
              <a:cs typeface="Calibri"/>
              <a:sym typeface="Calibri"/>
            </a:endParaRPr>
          </a:p>
          <a:p>
            <a:pPr marL="457200" lvl="0" indent="-311150" algn="l" rtl="0">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If you would like please give us a few thousand dollars and we’d be happy to give you that analysis.</a:t>
            </a:r>
            <a:endParaRPr sz="1300">
              <a:solidFill>
                <a:srgbClr val="233A44"/>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b4a06c2bdf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b4a06c2bdf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300">
                <a:solidFill>
                  <a:srgbClr val="233A44"/>
                </a:solidFill>
                <a:latin typeface="Calibri"/>
                <a:ea typeface="Calibri"/>
                <a:cs typeface="Calibri"/>
                <a:sym typeface="Calibri"/>
              </a:rPr>
              <a:t>We looked at the teams in the top 5 domestic leagues over the last 10 years which originally contained 1,058 rows and 293 columns to help us analyze the different factors that go into winning.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b4a06c2bdf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b4a06c2bd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We determined this by setting the “league position”  column &lt;=4. Lucky for us, we had great data to easily see this.</a:t>
            </a:r>
            <a:endParaRPr sz="1300">
              <a:solidFill>
                <a:srgbClr val="233A44"/>
              </a:solidFill>
              <a:latin typeface="Calibri"/>
              <a:ea typeface="Calibri"/>
              <a:cs typeface="Calibri"/>
              <a:sym typeface="Calibri"/>
            </a:endParaRPr>
          </a:p>
          <a:p>
            <a:pPr marL="457200" lvl="0" indent="-311150" algn="l" rtl="0">
              <a:lnSpc>
                <a:spcPct val="115000"/>
              </a:lnSpc>
              <a:spcBef>
                <a:spcPts val="0"/>
              </a:spcBef>
              <a:spcAft>
                <a:spcPts val="0"/>
              </a:spcAft>
              <a:buClr>
                <a:srgbClr val="233A44"/>
              </a:buClr>
              <a:buSzPts val="1300"/>
              <a:buFont typeface="Calibri"/>
              <a:buChar char="●"/>
            </a:pPr>
            <a:r>
              <a:rPr lang="en"/>
              <a:t>We ran a multi-regression model in R and feature importance in machine learning to determine the most important factors.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abb9cbdfb5_3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abb9cbdfb5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1600"/>
              </a:spcBef>
              <a:spcAft>
                <a:spcPts val="0"/>
              </a:spcAft>
              <a:buClr>
                <a:srgbClr val="2B2B2B"/>
              </a:buClr>
              <a:buSzPts val="1000"/>
              <a:buFont typeface="Arial"/>
              <a:buChar char="●"/>
            </a:pPr>
            <a:r>
              <a:rPr lang="en" sz="1000">
                <a:solidFill>
                  <a:srgbClr val="2B2B2B"/>
                </a:solidFill>
              </a:rPr>
              <a:t>The random forest algorithm will sample the data and build several smaller, simpler decision trees. While simple decision trees are weak learners this was a good model because it is robust against overfitting as all of those weak learners are trained on different pieces of the data and runs efficiently on large datasets.</a:t>
            </a:r>
            <a:endParaRPr sz="1000">
              <a:solidFill>
                <a:srgbClr val="2B2B2B"/>
              </a:solidFill>
            </a:endParaRPr>
          </a:p>
          <a:p>
            <a:pPr marL="457200" lvl="0" indent="-292100" algn="l" rtl="0">
              <a:lnSpc>
                <a:spcPct val="150000"/>
              </a:lnSpc>
              <a:spcBef>
                <a:spcPts val="0"/>
              </a:spcBef>
              <a:spcAft>
                <a:spcPts val="0"/>
              </a:spcAft>
              <a:buClr>
                <a:srgbClr val="2B2B2B"/>
              </a:buClr>
              <a:buSzPts val="1000"/>
              <a:buFont typeface="Arial"/>
              <a:buChar char="●"/>
            </a:pPr>
            <a:r>
              <a:rPr lang="en" sz="1000">
                <a:solidFill>
                  <a:srgbClr val="2B2B2B"/>
                </a:solidFill>
              </a:rPr>
              <a:t>This model showed to have a precision as 70% for Champion teams and 92% for non-Champion teams.</a:t>
            </a:r>
            <a:endParaRPr sz="1000">
              <a:solidFill>
                <a:srgbClr val="2B2B2B"/>
              </a:solidFill>
            </a:endParaRPr>
          </a:p>
          <a:p>
            <a:pPr marL="457200" lvl="0" indent="-292100" algn="l" rtl="0">
              <a:lnSpc>
                <a:spcPct val="150000"/>
              </a:lnSpc>
              <a:spcBef>
                <a:spcPts val="0"/>
              </a:spcBef>
              <a:spcAft>
                <a:spcPts val="0"/>
              </a:spcAft>
              <a:buClr>
                <a:srgbClr val="2B2B2B"/>
              </a:buClr>
              <a:buSzPts val="1000"/>
              <a:buFont typeface="Arial"/>
              <a:buChar char="●"/>
            </a:pPr>
            <a:r>
              <a:rPr lang="en" sz="1000">
                <a:solidFill>
                  <a:srgbClr val="2B2B2B"/>
                </a:solidFill>
              </a:rPr>
              <a:t>So we can see that points per game, first team to score percentage, and goal differences were among the inputs with the highest percentage that influenced the machine learning model. </a:t>
            </a:r>
            <a:endParaRPr sz="1000">
              <a:solidFill>
                <a:srgbClr val="2B2B2B"/>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b4d6be5f37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b4d6be5f37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bf2d1efd0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bf2d1efd0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Arial"/>
              <a:buChar char="●"/>
            </a:pPr>
            <a:r>
              <a:rPr lang="en" sz="1200">
                <a:solidFill>
                  <a:schemeClr val="dk1"/>
                </a:solidFill>
              </a:rPr>
              <a:t>We created a dashbaord to show our findings. We used JavaScript and SQL to organize and present the data to the user in a useful format.</a:t>
            </a:r>
            <a:endParaRPr sz="1200">
              <a:solidFill>
                <a:schemeClr val="dk1"/>
              </a:solidFill>
            </a:endParaRPr>
          </a:p>
          <a:p>
            <a:pPr marL="457200" lvl="0" indent="-304800" algn="l" rtl="0">
              <a:lnSpc>
                <a:spcPct val="115000"/>
              </a:lnSpc>
              <a:spcBef>
                <a:spcPts val="0"/>
              </a:spcBef>
              <a:spcAft>
                <a:spcPts val="0"/>
              </a:spcAft>
              <a:buClr>
                <a:schemeClr val="dk1"/>
              </a:buClr>
              <a:buSzPts val="1200"/>
              <a:buFont typeface="Arial"/>
              <a:buChar char="●"/>
            </a:pPr>
            <a:r>
              <a:rPr lang="en" sz="1200">
                <a:solidFill>
                  <a:schemeClr val="dk1"/>
                </a:solidFill>
              </a:rPr>
              <a:t>Our project did not require us to scrape data from any website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695" y="1276954"/>
            <a:ext cx="53613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Boot Camp Project</a:t>
            </a:r>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5200">
                <a:solidFill>
                  <a:schemeClr val="dk1"/>
                </a:solidFill>
              </a:rPr>
              <a:t>Predicting Professional Soccer Team Success</a:t>
            </a:r>
            <a:endParaRPr/>
          </a:p>
        </p:txBody>
      </p:sp>
      <p:sp>
        <p:nvSpPr>
          <p:cNvPr id="130" name="Google Shape;130;p13"/>
          <p:cNvSpPr txBox="1">
            <a:spLocks noGrp="1"/>
          </p:cNvSpPr>
          <p:nvPr>
            <p:ph type="subTitle" idx="1"/>
          </p:nvPr>
        </p:nvSpPr>
        <p:spPr>
          <a:xfrm>
            <a:off x="454050" y="36636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Elias Lopez, Chris Padilla, and David Chase </a:t>
            </a:r>
            <a:endParaRPr/>
          </a:p>
        </p:txBody>
      </p:sp>
      <p:sp>
        <p:nvSpPr>
          <p:cNvPr id="131" name="Google Shape;131;p13"/>
          <p:cNvSpPr txBox="1">
            <a:spLocks noGrp="1"/>
          </p:cNvSpPr>
          <p:nvPr>
            <p:ph type="ctrTitle"/>
          </p:nvPr>
        </p:nvSpPr>
        <p:spPr>
          <a:xfrm>
            <a:off x="1064875" y="2345050"/>
            <a:ext cx="68112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100"/>
              <a:t>Predicting Team Success in Europe’s Top 5 Leagues</a:t>
            </a:r>
            <a:endParaRPr sz="27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2"/>
          <p:cNvSpPr txBox="1">
            <a:spLocks noGrp="1"/>
          </p:cNvSpPr>
          <p:nvPr>
            <p:ph type="title"/>
          </p:nvPr>
        </p:nvSpPr>
        <p:spPr>
          <a:xfrm>
            <a:off x="457225" y="2972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Results:</a:t>
            </a:r>
            <a:endParaRPr sz="2800"/>
          </a:p>
          <a:p>
            <a:pPr marL="0" lvl="0" indent="0" algn="l" rtl="0">
              <a:spcBef>
                <a:spcPts val="0"/>
              </a:spcBef>
              <a:spcAft>
                <a:spcPts val="0"/>
              </a:spcAft>
              <a:buNone/>
            </a:pPr>
            <a:endParaRPr sz="2800"/>
          </a:p>
        </p:txBody>
      </p:sp>
      <p:sp>
        <p:nvSpPr>
          <p:cNvPr id="211" name="Google Shape;211;p22"/>
          <p:cNvSpPr txBox="1">
            <a:spLocks noGrp="1"/>
          </p:cNvSpPr>
          <p:nvPr>
            <p:ph type="body" idx="1"/>
          </p:nvPr>
        </p:nvSpPr>
        <p:spPr>
          <a:xfrm>
            <a:off x="468775" y="859725"/>
            <a:ext cx="3554100" cy="36579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Arial"/>
              <a:buChar char="●"/>
            </a:pPr>
            <a:r>
              <a:rPr lang="en" sz="1200">
                <a:latin typeface="Arial"/>
                <a:ea typeface="Arial"/>
                <a:cs typeface="Arial"/>
                <a:sym typeface="Arial"/>
              </a:rPr>
              <a:t>Most of the features with high rates of importance were offensive categories, which suggests having a good attack is a better predictor of success than a good defense.</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Scoring goals had an outsized effect on the outcomes of games.  Scoring first was an important feature of good teams.  Also, scoring late goals (which often lead directly to points) also proved to be a good predictor of team success.</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We concluded that given the low scoring nature and the fine margins of soccer games, our findings made sense.</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Your winners....</a:t>
            </a:r>
            <a:endParaRPr sz="1200">
              <a:latin typeface="Arial"/>
              <a:ea typeface="Arial"/>
              <a:cs typeface="Arial"/>
              <a:sym typeface="Arial"/>
            </a:endParaRPr>
          </a:p>
        </p:txBody>
      </p:sp>
      <p:pic>
        <p:nvPicPr>
          <p:cNvPr id="212" name="Google Shape;212;p22"/>
          <p:cNvPicPr preferRelativeResize="0"/>
          <p:nvPr/>
        </p:nvPicPr>
        <p:blipFill>
          <a:blip r:embed="rId3">
            <a:alphaModFix/>
          </a:blip>
          <a:stretch>
            <a:fillRect/>
          </a:stretch>
        </p:blipFill>
        <p:spPr>
          <a:xfrm>
            <a:off x="4099275" y="859725"/>
            <a:ext cx="4596772" cy="306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aphicFrame>
        <p:nvGraphicFramePr>
          <p:cNvPr id="217" name="Google Shape;217;p23"/>
          <p:cNvGraphicFramePr/>
          <p:nvPr/>
        </p:nvGraphicFramePr>
        <p:xfrm>
          <a:off x="805575" y="555550"/>
          <a:ext cx="3000000" cy="3000000"/>
        </p:xfrm>
        <a:graphic>
          <a:graphicData uri="http://schemas.openxmlformats.org/drawingml/2006/table">
            <a:tbl>
              <a:tblPr>
                <a:noFill/>
                <a:tableStyleId>{6129D23F-548D-4E66-8210-8E5C8452C15B}</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r>
                        <a:rPr lang="en" b="1"/>
                        <a:t>Team</a:t>
                      </a:r>
                      <a:endParaRPr b="1"/>
                    </a:p>
                  </a:txBody>
                  <a:tcPr marL="91425" marR="91425" marT="91425" marB="91425">
                    <a:solidFill>
                      <a:srgbClr val="4A86E8"/>
                    </a:solidFill>
                  </a:tcPr>
                </a:tc>
                <a:tc>
                  <a:txBody>
                    <a:bodyPr/>
                    <a:lstStyle/>
                    <a:p>
                      <a:pPr marL="0" lvl="0" indent="0" algn="ctr" rtl="0">
                        <a:spcBef>
                          <a:spcPts val="0"/>
                        </a:spcBef>
                        <a:spcAft>
                          <a:spcPts val="0"/>
                        </a:spcAft>
                        <a:buNone/>
                      </a:pPr>
                      <a:r>
                        <a:rPr lang="en" b="1"/>
                        <a:t>League</a:t>
                      </a:r>
                      <a:endParaRPr b="1"/>
                    </a:p>
                  </a:txBody>
                  <a:tcPr marL="91425" marR="91425" marT="91425" marB="91425">
                    <a:lnR w="9525" cap="flat" cmpd="sng">
                      <a:solidFill>
                        <a:srgbClr val="9E9E9E"/>
                      </a:solidFill>
                      <a:prstDash val="solid"/>
                      <a:round/>
                      <a:headEnd type="none" w="sm" len="sm"/>
                      <a:tailEnd type="none" w="sm" len="sm"/>
                    </a:lnR>
                    <a:solidFill>
                      <a:srgbClr val="4A86E8"/>
                    </a:solidFill>
                  </a:tcPr>
                </a:tc>
                <a:tc>
                  <a:txBody>
                    <a:bodyPr/>
                    <a:lstStyle/>
                    <a:p>
                      <a:pPr marL="0" lvl="0" indent="0" algn="ctr" rtl="0">
                        <a:spcBef>
                          <a:spcPts val="0"/>
                        </a:spcBef>
                        <a:spcAft>
                          <a:spcPts val="0"/>
                        </a:spcAft>
                        <a:buNone/>
                      </a:pPr>
                      <a:r>
                        <a:rPr lang="en" b="1"/>
                        <a:t>Team</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solidFill>
                      <a:srgbClr val="4A86E8"/>
                    </a:solidFill>
                  </a:tcPr>
                </a:tc>
                <a:tc>
                  <a:txBody>
                    <a:bodyPr/>
                    <a:lstStyle/>
                    <a:p>
                      <a:pPr marL="0" lvl="0" indent="0" algn="ctr" rtl="0">
                        <a:spcBef>
                          <a:spcPts val="0"/>
                        </a:spcBef>
                        <a:spcAft>
                          <a:spcPts val="0"/>
                        </a:spcAft>
                        <a:buNone/>
                      </a:pPr>
                      <a:r>
                        <a:rPr lang="en" b="1"/>
                        <a:t>League</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solidFill>
                      <a:srgbClr val="4A86E8"/>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000"/>
                        <a:t>Tottenham Hotspur </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Premier League</a:t>
                      </a:r>
                      <a:endParaRPr sz="1000"/>
                    </a:p>
                  </a:txBody>
                  <a:tcPr marL="91425" marR="91425" marT="91425" marB="91425">
                    <a:lnR w="28575" cap="flat" cmpd="sng">
                      <a:solidFill>
                        <a:srgbClr val="9E9E9E"/>
                      </a:solidFill>
                      <a:prstDash val="solid"/>
                      <a:round/>
                      <a:headEnd type="none" w="sm" len="sm"/>
                      <a:tailEnd type="none" w="sm" len="sm"/>
                    </a:lnR>
                    <a:solidFill>
                      <a:srgbClr val="EA9999"/>
                    </a:solidFill>
                  </a:tcPr>
                </a:tc>
                <a:tc>
                  <a:txBody>
                    <a:bodyPr/>
                    <a:lstStyle/>
                    <a:p>
                      <a:pPr marL="0" lvl="0" indent="0" algn="ctr" rtl="0">
                        <a:spcBef>
                          <a:spcPts val="0"/>
                        </a:spcBef>
                        <a:spcAft>
                          <a:spcPts val="0"/>
                        </a:spcAft>
                        <a:buNone/>
                      </a:pPr>
                      <a:r>
                        <a:rPr lang="en" sz="1000"/>
                        <a:t>Bayer 04 Leverkusen</a:t>
                      </a:r>
                      <a:endParaRPr sz="1000"/>
                    </a:p>
                  </a:txBody>
                  <a:tcPr marL="91425" marR="91425" marT="91425" marB="91425">
                    <a:lnL w="28575" cap="flat" cmpd="sng">
                      <a:solidFill>
                        <a:srgbClr val="9E9E9E"/>
                      </a:solidFill>
                      <a:prstDash val="solid"/>
                      <a:round/>
                      <a:headEnd type="none" w="sm" len="sm"/>
                      <a:tailEnd type="none" w="sm" len="sm"/>
                    </a:lnL>
                    <a:solidFill>
                      <a:srgbClr val="B6D7A8"/>
                    </a:solidFill>
                  </a:tcPr>
                </a:tc>
                <a:tc>
                  <a:txBody>
                    <a:bodyPr/>
                    <a:lstStyle/>
                    <a:p>
                      <a:pPr marL="0" lvl="0" indent="0" algn="ctr" rtl="0">
                        <a:spcBef>
                          <a:spcPts val="0"/>
                        </a:spcBef>
                        <a:spcAft>
                          <a:spcPts val="0"/>
                        </a:spcAft>
                        <a:buNone/>
                      </a:pPr>
                      <a:r>
                        <a:rPr lang="en" sz="1000"/>
                        <a:t>Bundesliga</a:t>
                      </a:r>
                      <a:endParaRPr sz="1000"/>
                    </a:p>
                  </a:txBody>
                  <a:tcPr marL="91425" marR="91425" marT="91425" marB="91425">
                    <a:solidFill>
                      <a:srgbClr val="B6D7A8"/>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000"/>
                        <a:t>Manchester City </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Premier League</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Rasenballsport Leipzig</a:t>
                      </a:r>
                      <a:endParaRPr sz="1000"/>
                    </a:p>
                  </a:txBody>
                  <a:tcPr marL="91425" marR="91425" marT="91425" marB="91425">
                    <a:solidFill>
                      <a:srgbClr val="B6D7A8"/>
                    </a:solidFill>
                  </a:tcPr>
                </a:tc>
                <a:tc>
                  <a:txBody>
                    <a:bodyPr/>
                    <a:lstStyle/>
                    <a:p>
                      <a:pPr marL="0" lvl="0" indent="0" algn="ctr" rtl="0">
                        <a:spcBef>
                          <a:spcPts val="0"/>
                        </a:spcBef>
                        <a:spcAft>
                          <a:spcPts val="0"/>
                        </a:spcAft>
                        <a:buNone/>
                      </a:pPr>
                      <a:r>
                        <a:rPr lang="en" sz="1000"/>
                        <a:t>Bundesliga</a:t>
                      </a:r>
                      <a:endParaRPr sz="1000"/>
                    </a:p>
                  </a:txBody>
                  <a:tcPr marL="91425" marR="91425" marT="91425" marB="91425">
                    <a:solidFill>
                      <a:srgbClr val="B6D7A8"/>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000"/>
                        <a:t>Everton </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Premier League</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1. FC Union Berlin</a:t>
                      </a:r>
                      <a:endParaRPr sz="1000"/>
                    </a:p>
                  </a:txBody>
                  <a:tcPr marL="91425" marR="91425" marT="91425" marB="91425">
                    <a:solidFill>
                      <a:srgbClr val="B6D7A8"/>
                    </a:solidFill>
                  </a:tcPr>
                </a:tc>
                <a:tc>
                  <a:txBody>
                    <a:bodyPr/>
                    <a:lstStyle/>
                    <a:p>
                      <a:pPr marL="0" lvl="0" indent="0" algn="ctr" rtl="0">
                        <a:spcBef>
                          <a:spcPts val="0"/>
                        </a:spcBef>
                        <a:spcAft>
                          <a:spcPts val="0"/>
                        </a:spcAft>
                        <a:buNone/>
                      </a:pPr>
                      <a:r>
                        <a:rPr lang="en" sz="1000"/>
                        <a:t>Bundesliga</a:t>
                      </a:r>
                      <a:endParaRPr sz="1000"/>
                    </a:p>
                  </a:txBody>
                  <a:tcPr marL="91425" marR="91425" marT="91425" marB="91425">
                    <a:solidFill>
                      <a:srgbClr val="B6D7A8"/>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000"/>
                        <a:t>Southampton </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Premier League</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Juventus </a:t>
                      </a:r>
                      <a:endParaRPr sz="1000"/>
                    </a:p>
                  </a:txBody>
                  <a:tcPr marL="91425" marR="91425" marT="91425" marB="91425">
                    <a:solidFill>
                      <a:srgbClr val="A4C2F4"/>
                    </a:solidFill>
                  </a:tcPr>
                </a:tc>
                <a:tc>
                  <a:txBody>
                    <a:bodyPr/>
                    <a:lstStyle/>
                    <a:p>
                      <a:pPr marL="0" lvl="0" indent="0" algn="ctr" rtl="0">
                        <a:spcBef>
                          <a:spcPts val="0"/>
                        </a:spcBef>
                        <a:spcAft>
                          <a:spcPts val="0"/>
                        </a:spcAft>
                        <a:buNone/>
                      </a:pPr>
                      <a:r>
                        <a:rPr lang="en" sz="1000"/>
                        <a:t>Serie A</a:t>
                      </a:r>
                      <a:endParaRPr sz="1000"/>
                    </a:p>
                  </a:txBody>
                  <a:tcPr marL="91425" marR="91425" marT="91425" marB="91425">
                    <a:solidFill>
                      <a:srgbClr val="A4C2F4"/>
                    </a:solidFill>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sz="1000"/>
                        <a:t>Liverpool </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Premier League</a:t>
                      </a:r>
                      <a:endParaRPr sz="1000"/>
                    </a:p>
                  </a:txBody>
                  <a:tcPr marL="91425" marR="91425" marT="91425" marB="91425">
                    <a:solidFill>
                      <a:srgbClr val="EA9999"/>
                    </a:solidFill>
                  </a:tcPr>
                </a:tc>
                <a:tc>
                  <a:txBody>
                    <a:bodyPr/>
                    <a:lstStyle/>
                    <a:p>
                      <a:pPr marL="0" lvl="0" indent="0" algn="ctr" rtl="0">
                        <a:spcBef>
                          <a:spcPts val="0"/>
                        </a:spcBef>
                        <a:spcAft>
                          <a:spcPts val="0"/>
                        </a:spcAft>
                        <a:buNone/>
                      </a:pPr>
                      <a:r>
                        <a:rPr lang="en" sz="1000"/>
                        <a:t>AC Milan</a:t>
                      </a:r>
                      <a:endParaRPr sz="1000"/>
                    </a:p>
                  </a:txBody>
                  <a:tcPr marL="91425" marR="91425" marT="91425" marB="91425">
                    <a:solidFill>
                      <a:srgbClr val="A4C2F4"/>
                    </a:solidFill>
                  </a:tcPr>
                </a:tc>
                <a:tc>
                  <a:txBody>
                    <a:bodyPr/>
                    <a:lstStyle/>
                    <a:p>
                      <a:pPr marL="0" lvl="0" indent="0" algn="ctr" rtl="0">
                        <a:spcBef>
                          <a:spcPts val="0"/>
                        </a:spcBef>
                        <a:spcAft>
                          <a:spcPts val="0"/>
                        </a:spcAft>
                        <a:buNone/>
                      </a:pPr>
                      <a:r>
                        <a:rPr lang="en" sz="1000"/>
                        <a:t>Serie A</a:t>
                      </a:r>
                      <a:endParaRPr sz="1000"/>
                    </a:p>
                  </a:txBody>
                  <a:tcPr marL="91425" marR="91425" marT="91425" marB="91425">
                    <a:solidFill>
                      <a:srgbClr val="A4C2F4"/>
                    </a:solidFill>
                  </a:tcPr>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sz="1000"/>
                        <a:t>Olympique Lyonnais</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Ligue 1</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FC Barcelona</a:t>
                      </a:r>
                      <a:endParaRPr sz="1000"/>
                    </a:p>
                  </a:txBody>
                  <a:tcPr marL="91425" marR="91425" marT="91425" marB="91425">
                    <a:solidFill>
                      <a:srgbClr val="D5A6BD"/>
                    </a:solidFill>
                  </a:tcPr>
                </a:tc>
                <a:tc>
                  <a:txBody>
                    <a:bodyPr/>
                    <a:lstStyle/>
                    <a:p>
                      <a:pPr marL="0" lvl="0" indent="0" algn="ctr" rtl="0">
                        <a:spcBef>
                          <a:spcPts val="0"/>
                        </a:spcBef>
                        <a:spcAft>
                          <a:spcPts val="0"/>
                        </a:spcAft>
                        <a:buNone/>
                      </a:pPr>
                      <a:r>
                        <a:rPr lang="en" sz="1000"/>
                        <a:t>La Liga</a:t>
                      </a:r>
                      <a:endParaRPr sz="1000"/>
                    </a:p>
                  </a:txBody>
                  <a:tcPr marL="91425" marR="91425" marT="91425" marB="91425">
                    <a:solidFill>
                      <a:srgbClr val="D5A6BD"/>
                    </a:solidFill>
                  </a:tcPr>
                </a:tc>
                <a:extLst>
                  <a:ext uri="{0D108BD9-81ED-4DB2-BD59-A6C34878D82A}">
                    <a16:rowId xmlns:a16="http://schemas.microsoft.com/office/drawing/2014/main" val="10006"/>
                  </a:ext>
                </a:extLst>
              </a:tr>
              <a:tr h="381000">
                <a:tc>
                  <a:txBody>
                    <a:bodyPr/>
                    <a:lstStyle/>
                    <a:p>
                      <a:pPr marL="0" lvl="0" indent="0" algn="ctr" rtl="0">
                        <a:spcBef>
                          <a:spcPts val="0"/>
                        </a:spcBef>
                        <a:spcAft>
                          <a:spcPts val="0"/>
                        </a:spcAft>
                        <a:buNone/>
                      </a:pPr>
                      <a:r>
                        <a:rPr lang="en" sz="1000"/>
                        <a:t>Paris Saint-Germain </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Ligue 1</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Real Madrid </a:t>
                      </a:r>
                      <a:endParaRPr sz="1000"/>
                    </a:p>
                  </a:txBody>
                  <a:tcPr marL="91425" marR="91425" marT="91425" marB="91425">
                    <a:solidFill>
                      <a:srgbClr val="D5A6BD"/>
                    </a:solidFill>
                  </a:tcPr>
                </a:tc>
                <a:tc>
                  <a:txBody>
                    <a:bodyPr/>
                    <a:lstStyle/>
                    <a:p>
                      <a:pPr marL="0" lvl="0" indent="0" algn="ctr" rtl="0">
                        <a:spcBef>
                          <a:spcPts val="0"/>
                        </a:spcBef>
                        <a:spcAft>
                          <a:spcPts val="0"/>
                        </a:spcAft>
                        <a:buNone/>
                      </a:pPr>
                      <a:r>
                        <a:rPr lang="en" sz="1000"/>
                        <a:t>La Liga</a:t>
                      </a:r>
                      <a:endParaRPr/>
                    </a:p>
                  </a:txBody>
                  <a:tcPr marL="91425" marR="91425" marT="91425" marB="91425">
                    <a:solidFill>
                      <a:srgbClr val="D5A6BD"/>
                    </a:solidFill>
                  </a:tcPr>
                </a:tc>
                <a:extLst>
                  <a:ext uri="{0D108BD9-81ED-4DB2-BD59-A6C34878D82A}">
                    <a16:rowId xmlns:a16="http://schemas.microsoft.com/office/drawing/2014/main" val="10007"/>
                  </a:ext>
                </a:extLst>
              </a:tr>
              <a:tr h="381000">
                <a:tc>
                  <a:txBody>
                    <a:bodyPr/>
                    <a:lstStyle/>
                    <a:p>
                      <a:pPr marL="0" lvl="0" indent="0" algn="ctr" rtl="0">
                        <a:spcBef>
                          <a:spcPts val="0"/>
                        </a:spcBef>
                        <a:spcAft>
                          <a:spcPts val="0"/>
                        </a:spcAft>
                        <a:buNone/>
                      </a:pPr>
                      <a:r>
                        <a:rPr lang="en" sz="1000"/>
                        <a:t>Lille OSC Metropole</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Ligue 1</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Sevilla </a:t>
                      </a:r>
                      <a:endParaRPr sz="1000"/>
                    </a:p>
                  </a:txBody>
                  <a:tcPr marL="91425" marR="91425" marT="91425" marB="91425">
                    <a:solidFill>
                      <a:srgbClr val="D5A6BD"/>
                    </a:solidFill>
                  </a:tcPr>
                </a:tc>
                <a:tc>
                  <a:txBody>
                    <a:bodyPr/>
                    <a:lstStyle/>
                    <a:p>
                      <a:pPr marL="0" lvl="0" indent="0" algn="ctr" rtl="0">
                        <a:spcBef>
                          <a:spcPts val="0"/>
                        </a:spcBef>
                        <a:spcAft>
                          <a:spcPts val="0"/>
                        </a:spcAft>
                        <a:buNone/>
                      </a:pPr>
                      <a:r>
                        <a:rPr lang="en" sz="1000"/>
                        <a:t>La Liga</a:t>
                      </a:r>
                      <a:endParaRPr/>
                    </a:p>
                  </a:txBody>
                  <a:tcPr marL="91425" marR="91425" marT="91425" marB="91425">
                    <a:solidFill>
                      <a:srgbClr val="D5A6BD"/>
                    </a:solidFill>
                  </a:tcPr>
                </a:tc>
                <a:extLst>
                  <a:ext uri="{0D108BD9-81ED-4DB2-BD59-A6C34878D82A}">
                    <a16:rowId xmlns:a16="http://schemas.microsoft.com/office/drawing/2014/main" val="10008"/>
                  </a:ext>
                </a:extLst>
              </a:tr>
              <a:tr h="381000">
                <a:tc>
                  <a:txBody>
                    <a:bodyPr/>
                    <a:lstStyle/>
                    <a:p>
                      <a:pPr marL="0" lvl="0" indent="0" algn="ctr" rtl="0">
                        <a:spcBef>
                          <a:spcPts val="0"/>
                        </a:spcBef>
                        <a:spcAft>
                          <a:spcPts val="0"/>
                        </a:spcAft>
                        <a:buNone/>
                      </a:pPr>
                      <a:r>
                        <a:rPr lang="en" sz="1000"/>
                        <a:t>Olympique de Marseille</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Ligue 1</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Atletico Madrid</a:t>
                      </a:r>
                      <a:endParaRPr sz="1000"/>
                    </a:p>
                  </a:txBody>
                  <a:tcPr marL="91425" marR="91425" marT="91425" marB="91425">
                    <a:solidFill>
                      <a:srgbClr val="D5A6BD"/>
                    </a:solidFill>
                  </a:tcPr>
                </a:tc>
                <a:tc>
                  <a:txBody>
                    <a:bodyPr/>
                    <a:lstStyle/>
                    <a:p>
                      <a:pPr marL="0" lvl="0" indent="0" algn="ctr" rtl="0">
                        <a:spcBef>
                          <a:spcPts val="0"/>
                        </a:spcBef>
                        <a:spcAft>
                          <a:spcPts val="0"/>
                        </a:spcAft>
                        <a:buNone/>
                      </a:pPr>
                      <a:r>
                        <a:rPr lang="en" sz="1000"/>
                        <a:t>La Liga</a:t>
                      </a:r>
                      <a:endParaRPr/>
                    </a:p>
                  </a:txBody>
                  <a:tcPr marL="91425" marR="91425" marT="91425" marB="91425">
                    <a:solidFill>
                      <a:srgbClr val="D5A6BD"/>
                    </a:solidFill>
                  </a:tcPr>
                </a:tc>
                <a:extLst>
                  <a:ext uri="{0D108BD9-81ED-4DB2-BD59-A6C34878D82A}">
                    <a16:rowId xmlns:a16="http://schemas.microsoft.com/office/drawing/2014/main" val="10009"/>
                  </a:ext>
                </a:extLst>
              </a:tr>
              <a:tr h="381000">
                <a:tc>
                  <a:txBody>
                    <a:bodyPr/>
                    <a:lstStyle/>
                    <a:p>
                      <a:pPr marL="0" lvl="0" indent="0" algn="ctr" rtl="0">
                        <a:spcBef>
                          <a:spcPts val="0"/>
                        </a:spcBef>
                        <a:spcAft>
                          <a:spcPts val="0"/>
                        </a:spcAft>
                        <a:buNone/>
                      </a:pPr>
                      <a:r>
                        <a:rPr lang="en" sz="1000"/>
                        <a:t>Racing Club de Lens</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Ligue 1</a:t>
                      </a:r>
                      <a:endParaRPr sz="1000"/>
                    </a:p>
                  </a:txBody>
                  <a:tcPr marL="91425" marR="91425" marT="91425" marB="91425">
                    <a:solidFill>
                      <a:srgbClr val="FCE5CD"/>
                    </a:solidFill>
                  </a:tcPr>
                </a:tc>
                <a:tc>
                  <a:txBody>
                    <a:bodyPr/>
                    <a:lstStyle/>
                    <a:p>
                      <a:pPr marL="0" lvl="0" indent="0" algn="ctr" rtl="0">
                        <a:spcBef>
                          <a:spcPts val="0"/>
                        </a:spcBef>
                        <a:spcAft>
                          <a:spcPts val="0"/>
                        </a:spcAft>
                        <a:buNone/>
                      </a:pPr>
                      <a:r>
                        <a:rPr lang="en" sz="1000"/>
                        <a:t>Real Sociedad </a:t>
                      </a:r>
                      <a:endParaRPr sz="1000"/>
                    </a:p>
                  </a:txBody>
                  <a:tcPr marL="91425" marR="91425" marT="91425" marB="91425">
                    <a:solidFill>
                      <a:srgbClr val="D5A6BD"/>
                    </a:solidFill>
                  </a:tcPr>
                </a:tc>
                <a:tc>
                  <a:txBody>
                    <a:bodyPr/>
                    <a:lstStyle/>
                    <a:p>
                      <a:pPr marL="0" lvl="0" indent="0" algn="ctr" rtl="0">
                        <a:spcBef>
                          <a:spcPts val="0"/>
                        </a:spcBef>
                        <a:spcAft>
                          <a:spcPts val="0"/>
                        </a:spcAft>
                        <a:buNone/>
                      </a:pPr>
                      <a:r>
                        <a:rPr lang="en" sz="1000"/>
                        <a:t>La Liga</a:t>
                      </a:r>
                      <a:endParaRPr/>
                    </a:p>
                  </a:txBody>
                  <a:tcPr marL="91425" marR="91425" marT="91425" marB="91425">
                    <a:solidFill>
                      <a:srgbClr val="D5A6BD"/>
                    </a:solidFill>
                  </a:tcPr>
                </a:tc>
                <a:extLst>
                  <a:ext uri="{0D108BD9-81ED-4DB2-BD59-A6C34878D82A}">
                    <a16:rowId xmlns:a16="http://schemas.microsoft.com/office/drawing/2014/main" val="1001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4"/>
          <p:cNvSpPr txBox="1">
            <a:spLocks noGrp="1"/>
          </p:cNvSpPr>
          <p:nvPr>
            <p:ph type="title"/>
          </p:nvPr>
        </p:nvSpPr>
        <p:spPr>
          <a:xfrm>
            <a:off x="469100" y="307700"/>
            <a:ext cx="34941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Recommendations</a:t>
            </a:r>
            <a:endParaRPr sz="2800"/>
          </a:p>
        </p:txBody>
      </p:sp>
      <p:sp>
        <p:nvSpPr>
          <p:cNvPr id="223" name="Google Shape;223;p24"/>
          <p:cNvSpPr txBox="1">
            <a:spLocks noGrp="1"/>
          </p:cNvSpPr>
          <p:nvPr>
            <p:ph type="body" idx="1"/>
          </p:nvPr>
        </p:nvSpPr>
        <p:spPr>
          <a:xfrm>
            <a:off x="590650" y="900400"/>
            <a:ext cx="4122600" cy="346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latin typeface="Arial"/>
                <a:ea typeface="Arial"/>
                <a:cs typeface="Arial"/>
                <a:sym typeface="Arial"/>
              </a:rPr>
              <a:t>Design/Process Adjustments:</a:t>
            </a:r>
            <a:endParaRPr sz="1400" b="1">
              <a:latin typeface="Arial"/>
              <a:ea typeface="Arial"/>
              <a:cs typeface="Arial"/>
              <a:sym typeface="Arial"/>
            </a:endParaRPr>
          </a:p>
          <a:p>
            <a:pPr marL="457200" lvl="0" indent="-304800" algn="l" rtl="0">
              <a:spcBef>
                <a:spcPts val="1600"/>
              </a:spcBef>
              <a:spcAft>
                <a:spcPts val="0"/>
              </a:spcAft>
              <a:buSzPts val="1200"/>
              <a:buFont typeface="Arial"/>
              <a:buChar char="●"/>
            </a:pPr>
            <a:r>
              <a:rPr lang="en" sz="1200">
                <a:latin typeface="Arial"/>
                <a:ea typeface="Arial"/>
                <a:cs typeface="Arial"/>
                <a:sym typeface="Arial"/>
              </a:rPr>
              <a:t>Incorporate live data into our storyboard.</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Allow users to select more than one team and attempt to make a prediction of their own </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Expand our data to include leagues from different countries </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Create a prediction for the World Cup and other large tournaments around the world </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Implementing players statistics </a:t>
            </a:r>
            <a:endParaRPr sz="1200">
              <a:latin typeface="Arial"/>
              <a:ea typeface="Arial"/>
              <a:cs typeface="Arial"/>
              <a:sym typeface="Arial"/>
            </a:endParaRPr>
          </a:p>
          <a:p>
            <a:pPr marL="0" lvl="0" indent="0" algn="l" rtl="0">
              <a:spcBef>
                <a:spcPts val="1600"/>
              </a:spcBef>
              <a:spcAft>
                <a:spcPts val="0"/>
              </a:spcAft>
              <a:buNone/>
            </a:pPr>
            <a:r>
              <a:rPr lang="en" sz="1400" b="1" u="sng">
                <a:latin typeface="Arial"/>
                <a:ea typeface="Arial"/>
                <a:cs typeface="Arial"/>
                <a:sym typeface="Arial"/>
              </a:rPr>
              <a:t>Additional Topics to Explore: </a:t>
            </a:r>
            <a:endParaRPr sz="1400" b="1" u="sng">
              <a:latin typeface="Arial"/>
              <a:ea typeface="Arial"/>
              <a:cs typeface="Arial"/>
              <a:sym typeface="Arial"/>
            </a:endParaRPr>
          </a:p>
          <a:p>
            <a:pPr marL="457200" lvl="0" indent="-304800" algn="l" rtl="0">
              <a:lnSpc>
                <a:spcPct val="100000"/>
              </a:lnSpc>
              <a:spcBef>
                <a:spcPts val="1600"/>
              </a:spcBef>
              <a:spcAft>
                <a:spcPts val="0"/>
              </a:spcAft>
              <a:buSzPts val="1200"/>
              <a:buFont typeface="Arial"/>
              <a:buChar char="●"/>
            </a:pPr>
            <a:r>
              <a:rPr lang="en" sz="1200">
                <a:latin typeface="Arial"/>
                <a:ea typeface="Arial"/>
                <a:cs typeface="Arial"/>
                <a:sym typeface="Arial"/>
              </a:rPr>
              <a:t>Do the categories which are most predictive change over time?</a:t>
            </a:r>
            <a:endParaRPr sz="1200">
              <a:latin typeface="Arial"/>
              <a:ea typeface="Arial"/>
              <a:cs typeface="Arial"/>
              <a:sym typeface="Arial"/>
            </a:endParaRPr>
          </a:p>
          <a:p>
            <a:pPr marL="457200" lvl="0" indent="-304800" algn="l" rtl="0">
              <a:lnSpc>
                <a:spcPct val="100000"/>
              </a:lnSpc>
              <a:spcBef>
                <a:spcPts val="0"/>
              </a:spcBef>
              <a:spcAft>
                <a:spcPts val="0"/>
              </a:spcAft>
              <a:buSzPts val="1200"/>
              <a:buFont typeface="Arial"/>
              <a:buChar char="●"/>
            </a:pPr>
            <a:r>
              <a:rPr lang="en" sz="1200">
                <a:latin typeface="Arial"/>
                <a:ea typeface="Arial"/>
                <a:cs typeface="Arial"/>
                <a:sym typeface="Arial"/>
              </a:rPr>
              <a:t>Do the categories vary by league?</a:t>
            </a:r>
            <a:endParaRPr sz="1200">
              <a:latin typeface="Arial"/>
              <a:ea typeface="Arial"/>
              <a:cs typeface="Arial"/>
              <a:sym typeface="Arial"/>
            </a:endParaRPr>
          </a:p>
          <a:p>
            <a:pPr marL="0" lvl="0" indent="0" algn="l" rtl="0">
              <a:spcBef>
                <a:spcPts val="1600"/>
              </a:spcBef>
              <a:spcAft>
                <a:spcPts val="0"/>
              </a:spcAft>
              <a:buNone/>
            </a:pPr>
            <a:endParaRPr/>
          </a:p>
          <a:p>
            <a:pPr marL="0" lvl="0" indent="0" algn="l" rtl="0">
              <a:spcBef>
                <a:spcPts val="1600"/>
              </a:spcBef>
              <a:spcAft>
                <a:spcPts val="1600"/>
              </a:spcAft>
              <a:buNone/>
            </a:pPr>
            <a:r>
              <a:rPr lang="en"/>
              <a:t> </a:t>
            </a:r>
            <a:endParaRPr/>
          </a:p>
        </p:txBody>
      </p:sp>
      <p:pic>
        <p:nvPicPr>
          <p:cNvPr id="224" name="Google Shape;224;p24"/>
          <p:cNvPicPr preferRelativeResize="0"/>
          <p:nvPr/>
        </p:nvPicPr>
        <p:blipFill>
          <a:blip r:embed="rId3">
            <a:alphaModFix/>
          </a:blip>
          <a:stretch>
            <a:fillRect/>
          </a:stretch>
        </p:blipFill>
        <p:spPr>
          <a:xfrm>
            <a:off x="5666250" y="1325875"/>
            <a:ext cx="2028825" cy="2705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4"/>
          <p:cNvSpPr txBox="1">
            <a:spLocks noGrp="1"/>
          </p:cNvSpPr>
          <p:nvPr>
            <p:ph type="title"/>
          </p:nvPr>
        </p:nvSpPr>
        <p:spPr>
          <a:xfrm>
            <a:off x="4359925" y="497250"/>
            <a:ext cx="4380000" cy="61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b="1"/>
              <a:t>Questions to be Explored</a:t>
            </a:r>
            <a:endParaRPr sz="2800" b="1"/>
          </a:p>
        </p:txBody>
      </p:sp>
      <p:sp>
        <p:nvSpPr>
          <p:cNvPr id="137" name="Google Shape;137;p14"/>
          <p:cNvSpPr txBox="1">
            <a:spLocks noGrp="1"/>
          </p:cNvSpPr>
          <p:nvPr>
            <p:ph type="body" idx="1"/>
          </p:nvPr>
        </p:nvSpPr>
        <p:spPr>
          <a:xfrm>
            <a:off x="4779925" y="1904900"/>
            <a:ext cx="3540000" cy="185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latin typeface="Arial"/>
                <a:ea typeface="Arial"/>
                <a:cs typeface="Arial"/>
                <a:sym typeface="Arial"/>
              </a:rPr>
              <a:t>Does the old catchphrase “Defense wins championships” apply to soccer?</a:t>
            </a:r>
            <a:endParaRPr sz="1200">
              <a:latin typeface="Arial"/>
              <a:ea typeface="Arial"/>
              <a:cs typeface="Arial"/>
              <a:sym typeface="Arial"/>
            </a:endParaRPr>
          </a:p>
          <a:p>
            <a:pPr marL="0" lvl="0" indent="0" algn="l" rtl="0">
              <a:lnSpc>
                <a:spcPct val="100000"/>
              </a:lnSpc>
              <a:spcBef>
                <a:spcPts val="1600"/>
              </a:spcBef>
              <a:spcAft>
                <a:spcPts val="0"/>
              </a:spcAft>
              <a:buNone/>
            </a:pPr>
            <a:r>
              <a:rPr lang="en" sz="1200">
                <a:latin typeface="Arial"/>
                <a:ea typeface="Arial"/>
                <a:cs typeface="Arial"/>
                <a:sym typeface="Arial"/>
              </a:rPr>
              <a:t>Which categories are statistically significant to predict team’s success? </a:t>
            </a:r>
            <a:endParaRPr sz="1200">
              <a:latin typeface="Arial"/>
              <a:ea typeface="Arial"/>
              <a:cs typeface="Arial"/>
              <a:sym typeface="Arial"/>
            </a:endParaRPr>
          </a:p>
          <a:p>
            <a:pPr marL="0" lvl="0" indent="0" algn="l" rtl="0">
              <a:lnSpc>
                <a:spcPct val="100000"/>
              </a:lnSpc>
              <a:spcBef>
                <a:spcPts val="1600"/>
              </a:spcBef>
              <a:spcAft>
                <a:spcPts val="0"/>
              </a:spcAft>
              <a:buNone/>
            </a:pPr>
            <a:r>
              <a:rPr lang="en" sz="1200">
                <a:latin typeface="Arial"/>
                <a:ea typeface="Arial"/>
                <a:cs typeface="Arial"/>
                <a:sym typeface="Arial"/>
              </a:rPr>
              <a:t>Based on our dataset, could we determine the qualifying teams in the following Champion League?</a:t>
            </a:r>
            <a:endParaRPr sz="1200">
              <a:latin typeface="Arial"/>
              <a:ea typeface="Arial"/>
              <a:cs typeface="Arial"/>
              <a:sym typeface="Arial"/>
            </a:endParaRPr>
          </a:p>
          <a:p>
            <a:pPr marL="457200" lvl="0" indent="0" algn="l" rtl="0">
              <a:spcBef>
                <a:spcPts val="1600"/>
              </a:spcBef>
              <a:spcAft>
                <a:spcPts val="1600"/>
              </a:spcAft>
              <a:buNone/>
            </a:pPr>
            <a:endParaRPr/>
          </a:p>
        </p:txBody>
      </p:sp>
      <p:pic>
        <p:nvPicPr>
          <p:cNvPr id="138" name="Google Shape;138;p14"/>
          <p:cNvPicPr preferRelativeResize="0"/>
          <p:nvPr/>
        </p:nvPicPr>
        <p:blipFill>
          <a:blip r:embed="rId3">
            <a:alphaModFix/>
          </a:blip>
          <a:stretch>
            <a:fillRect/>
          </a:stretch>
        </p:blipFill>
        <p:spPr>
          <a:xfrm>
            <a:off x="135050" y="201025"/>
            <a:ext cx="4104325" cy="4751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15"/>
          <p:cNvPicPr preferRelativeResize="0"/>
          <p:nvPr/>
        </p:nvPicPr>
        <p:blipFill>
          <a:blip r:embed="rId3">
            <a:alphaModFix/>
          </a:blip>
          <a:stretch>
            <a:fillRect/>
          </a:stretch>
        </p:blipFill>
        <p:spPr>
          <a:xfrm>
            <a:off x="7463750" y="1644136"/>
            <a:ext cx="1254275" cy="1376950"/>
          </a:xfrm>
          <a:prstGeom prst="rect">
            <a:avLst/>
          </a:prstGeom>
          <a:noFill/>
          <a:ln>
            <a:noFill/>
          </a:ln>
        </p:spPr>
      </p:pic>
      <p:pic>
        <p:nvPicPr>
          <p:cNvPr id="144" name="Google Shape;144;p15"/>
          <p:cNvPicPr preferRelativeResize="0"/>
          <p:nvPr/>
        </p:nvPicPr>
        <p:blipFill>
          <a:blip r:embed="rId4">
            <a:alphaModFix/>
          </a:blip>
          <a:stretch>
            <a:fillRect/>
          </a:stretch>
        </p:blipFill>
        <p:spPr>
          <a:xfrm>
            <a:off x="4675400" y="3310125"/>
            <a:ext cx="1436325" cy="1436325"/>
          </a:xfrm>
          <a:prstGeom prst="rect">
            <a:avLst/>
          </a:prstGeom>
          <a:noFill/>
          <a:ln>
            <a:noFill/>
          </a:ln>
        </p:spPr>
      </p:pic>
      <p:pic>
        <p:nvPicPr>
          <p:cNvPr id="145" name="Google Shape;145;p15"/>
          <p:cNvPicPr preferRelativeResize="0"/>
          <p:nvPr/>
        </p:nvPicPr>
        <p:blipFill>
          <a:blip r:embed="rId5">
            <a:alphaModFix/>
          </a:blip>
          <a:stretch>
            <a:fillRect/>
          </a:stretch>
        </p:blipFill>
        <p:spPr>
          <a:xfrm>
            <a:off x="7620850" y="3049138"/>
            <a:ext cx="1210525" cy="1813250"/>
          </a:xfrm>
          <a:prstGeom prst="rect">
            <a:avLst/>
          </a:prstGeom>
          <a:noFill/>
          <a:ln>
            <a:noFill/>
          </a:ln>
        </p:spPr>
      </p:pic>
      <p:pic>
        <p:nvPicPr>
          <p:cNvPr id="146" name="Google Shape;146;p15"/>
          <p:cNvPicPr preferRelativeResize="0"/>
          <p:nvPr/>
        </p:nvPicPr>
        <p:blipFill>
          <a:blip r:embed="rId6">
            <a:alphaModFix/>
          </a:blip>
          <a:stretch>
            <a:fillRect/>
          </a:stretch>
        </p:blipFill>
        <p:spPr>
          <a:xfrm>
            <a:off x="5468219" y="239100"/>
            <a:ext cx="2512005" cy="1376950"/>
          </a:xfrm>
          <a:prstGeom prst="rect">
            <a:avLst/>
          </a:prstGeom>
          <a:noFill/>
          <a:ln>
            <a:noFill/>
          </a:ln>
        </p:spPr>
      </p:pic>
      <p:pic>
        <p:nvPicPr>
          <p:cNvPr id="147" name="Google Shape;147;p15"/>
          <p:cNvPicPr preferRelativeResize="0"/>
          <p:nvPr/>
        </p:nvPicPr>
        <p:blipFill>
          <a:blip r:embed="rId7">
            <a:alphaModFix/>
          </a:blip>
          <a:stretch>
            <a:fillRect/>
          </a:stretch>
        </p:blipFill>
        <p:spPr>
          <a:xfrm>
            <a:off x="4812388" y="1644125"/>
            <a:ext cx="1021125" cy="1436325"/>
          </a:xfrm>
          <a:prstGeom prst="rect">
            <a:avLst/>
          </a:prstGeom>
          <a:noFill/>
          <a:ln>
            <a:noFill/>
          </a:ln>
        </p:spPr>
      </p:pic>
      <p:sp>
        <p:nvSpPr>
          <p:cNvPr id="148" name="Google Shape;148;p15"/>
          <p:cNvSpPr txBox="1">
            <a:spLocks noGrp="1"/>
          </p:cNvSpPr>
          <p:nvPr>
            <p:ph type="title"/>
          </p:nvPr>
        </p:nvSpPr>
        <p:spPr>
          <a:xfrm>
            <a:off x="628300" y="500275"/>
            <a:ext cx="3646200" cy="127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Reason</a:t>
            </a:r>
            <a:endParaRPr sz="2800"/>
          </a:p>
        </p:txBody>
      </p:sp>
      <p:sp>
        <p:nvSpPr>
          <p:cNvPr id="149" name="Google Shape;149;p15"/>
          <p:cNvSpPr txBox="1">
            <a:spLocks noGrp="1"/>
          </p:cNvSpPr>
          <p:nvPr>
            <p:ph type="body" idx="1"/>
          </p:nvPr>
        </p:nvSpPr>
        <p:spPr>
          <a:xfrm>
            <a:off x="628300" y="1260450"/>
            <a:ext cx="3832800" cy="33867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We choose to analyze the 5 largest European Leagues in soccer. (La Liga, Premier League,  Serie A, Bundesliga, Ligue 1)</a:t>
            </a:r>
            <a:endParaRPr sz="1200">
              <a:solidFill>
                <a:srgbClr val="000000"/>
              </a:solidFill>
              <a:latin typeface="Arial"/>
              <a:ea typeface="Arial"/>
              <a:cs typeface="Arial"/>
              <a:sym typeface="Arial"/>
            </a:endParaRPr>
          </a:p>
          <a:p>
            <a:pPr marL="457200" lvl="0" indent="-304800" algn="l" rtl="0">
              <a:lnSpc>
                <a:spcPct val="150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Our interest in sports drew our group together to develop an analysis based on previous team’s performance and mock up a statistical prediction for our project.</a:t>
            </a:r>
            <a:endParaRPr sz="1200">
              <a:solidFill>
                <a:srgbClr val="000000"/>
              </a:solidFill>
              <a:latin typeface="Arial"/>
              <a:ea typeface="Arial"/>
              <a:cs typeface="Arial"/>
              <a:sym typeface="Arial"/>
            </a:endParaRPr>
          </a:p>
          <a:p>
            <a:pPr marL="457200" lvl="0" indent="-311150" algn="l" rtl="0">
              <a:lnSpc>
                <a:spcPct val="150000"/>
              </a:lnSpc>
              <a:spcBef>
                <a:spcPts val="0"/>
              </a:spcBef>
              <a:spcAft>
                <a:spcPts val="0"/>
              </a:spcAft>
              <a:buSzPts val="1300"/>
              <a:buFont typeface="Arial"/>
              <a:buAutoNum type="arabicPeriod"/>
            </a:pPr>
            <a:r>
              <a:rPr lang="en" sz="1200">
                <a:latin typeface="Arial"/>
                <a:ea typeface="Arial"/>
                <a:cs typeface="Arial"/>
                <a:sym typeface="Arial"/>
              </a:rPr>
              <a:t>Our objective is to determine the metrics that  accurately predict which teams will qualify for the following Champion League tournament.</a:t>
            </a:r>
            <a:endParaRPr sz="1200">
              <a:latin typeface="Arial"/>
              <a:ea typeface="Arial"/>
              <a:cs typeface="Arial"/>
              <a:sym typeface="Arial"/>
            </a:endParaRPr>
          </a:p>
          <a:p>
            <a:pPr marL="457200" lvl="0" indent="-304800" algn="l" rtl="0">
              <a:lnSpc>
                <a:spcPct val="150000"/>
              </a:lnSpc>
              <a:spcBef>
                <a:spcPts val="0"/>
              </a:spcBef>
              <a:spcAft>
                <a:spcPts val="0"/>
              </a:spcAft>
              <a:buSzPts val="1200"/>
              <a:buFont typeface="Arial"/>
              <a:buAutoNum type="arabicPeriod"/>
            </a:pPr>
            <a:r>
              <a:rPr lang="en" sz="1200">
                <a:latin typeface="Arial"/>
                <a:ea typeface="Arial"/>
                <a:cs typeface="Arial"/>
                <a:sym typeface="Arial"/>
              </a:rPr>
              <a:t>Maybe we can win some money off it it?</a:t>
            </a:r>
            <a:endParaRPr sz="1200">
              <a:latin typeface="Arial"/>
              <a:ea typeface="Arial"/>
              <a:cs typeface="Arial"/>
              <a:sym typeface="Arial"/>
            </a:endParaRPr>
          </a:p>
          <a:p>
            <a:pPr marL="0" lvl="0" indent="0" algn="l" rtl="0">
              <a:lnSpc>
                <a:spcPct val="150000"/>
              </a:lnSpc>
              <a:spcBef>
                <a:spcPts val="1600"/>
              </a:spcBef>
              <a:spcAft>
                <a:spcPts val="0"/>
              </a:spcAft>
              <a:buNone/>
            </a:pPr>
            <a:endParaRPr sz="1200">
              <a:solidFill>
                <a:srgbClr val="000000"/>
              </a:solidFill>
              <a:latin typeface="Arial"/>
              <a:ea typeface="Arial"/>
              <a:cs typeface="Arial"/>
              <a:sym typeface="Arial"/>
            </a:endParaRPr>
          </a:p>
          <a:p>
            <a:pPr marL="0" lvl="0" indent="0" algn="l" rtl="0">
              <a:lnSpc>
                <a:spcPct val="150000"/>
              </a:lnSpc>
              <a:spcBef>
                <a:spcPts val="1600"/>
              </a:spcBef>
              <a:spcAft>
                <a:spcPts val="1600"/>
              </a:spcAft>
              <a:buNone/>
            </a:pPr>
            <a:endParaRPr sz="120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402850" y="379875"/>
            <a:ext cx="6942600"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Exploration of the data</a:t>
            </a:r>
            <a:endParaRPr sz="2800"/>
          </a:p>
        </p:txBody>
      </p:sp>
      <p:sp>
        <p:nvSpPr>
          <p:cNvPr id="155" name="Google Shape;155;p16"/>
          <p:cNvSpPr txBox="1">
            <a:spLocks noGrp="1"/>
          </p:cNvSpPr>
          <p:nvPr>
            <p:ph type="body" idx="1"/>
          </p:nvPr>
        </p:nvSpPr>
        <p:spPr>
          <a:xfrm>
            <a:off x="402850" y="1116300"/>
            <a:ext cx="3992400" cy="34320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Granular player performance data was difficult to obtain. The best source of player data was from paid scouting services, and what was freely available was either not abundant or not very robust (especially for amateur sports.)</a:t>
            </a:r>
            <a:endParaRPr sz="1200"/>
          </a:p>
          <a:p>
            <a:pPr marL="457200" lvl="0" indent="-304800" algn="l" rtl="0">
              <a:spcBef>
                <a:spcPts val="0"/>
              </a:spcBef>
              <a:spcAft>
                <a:spcPts val="0"/>
              </a:spcAft>
              <a:buSzPts val="1200"/>
              <a:buChar char="●"/>
            </a:pPr>
            <a:r>
              <a:rPr lang="en" sz="1200"/>
              <a:t>The best dataset we found was from footystats.org, which provides data for gambling purposes.  They had data on most of the professional leagues in the world and in most cases their datasets went back 20 years.  </a:t>
            </a:r>
            <a:endParaRPr sz="1200"/>
          </a:p>
          <a:p>
            <a:pPr marL="457200" lvl="0" indent="-304800" algn="l" rtl="0">
              <a:spcBef>
                <a:spcPts val="0"/>
              </a:spcBef>
              <a:spcAft>
                <a:spcPts val="0"/>
              </a:spcAft>
              <a:buSzPts val="1200"/>
              <a:buChar char="●"/>
            </a:pPr>
            <a:r>
              <a:rPr lang="en" sz="1200"/>
              <a:t>The data was mostly team oriented and related to counting statistics kept during games.  As a result we decided to focus on predicting team performance for the Top 5 Leagues.</a:t>
            </a:r>
            <a:endParaRPr sz="1200"/>
          </a:p>
        </p:txBody>
      </p:sp>
      <p:pic>
        <p:nvPicPr>
          <p:cNvPr id="156" name="Google Shape;156;p16"/>
          <p:cNvPicPr preferRelativeResize="0"/>
          <p:nvPr/>
        </p:nvPicPr>
        <p:blipFill>
          <a:blip r:embed="rId3">
            <a:alphaModFix/>
          </a:blip>
          <a:stretch>
            <a:fillRect/>
          </a:stretch>
        </p:blipFill>
        <p:spPr>
          <a:xfrm>
            <a:off x="4508025" y="1040325"/>
            <a:ext cx="4244000" cy="3279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650525" y="426425"/>
            <a:ext cx="3609000" cy="101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Data Description</a:t>
            </a:r>
            <a:endParaRPr sz="2800"/>
          </a:p>
        </p:txBody>
      </p:sp>
      <p:sp>
        <p:nvSpPr>
          <p:cNvPr id="162" name="Google Shape;162;p17"/>
          <p:cNvSpPr txBox="1">
            <a:spLocks noGrp="1"/>
          </p:cNvSpPr>
          <p:nvPr>
            <p:ph type="body" idx="1"/>
          </p:nvPr>
        </p:nvSpPr>
        <p:spPr>
          <a:xfrm>
            <a:off x="389625" y="1146350"/>
            <a:ext cx="3333000" cy="3295200"/>
          </a:xfrm>
          <a:prstGeom prst="rect">
            <a:avLst/>
          </a:prstGeom>
        </p:spPr>
        <p:txBody>
          <a:bodyPr spcFirstLastPara="1" wrap="square" lIns="91425" tIns="91425" rIns="91425" bIns="91425" anchor="t" anchorCtr="0">
            <a:noAutofit/>
          </a:bodyPr>
          <a:lstStyle/>
          <a:p>
            <a:pPr marL="457200" marR="0" lvl="0" indent="-304800" algn="l" rtl="0">
              <a:lnSpc>
                <a:spcPct val="150000"/>
              </a:lnSpc>
              <a:spcBef>
                <a:spcPts val="0"/>
              </a:spcBef>
              <a:spcAft>
                <a:spcPts val="0"/>
              </a:spcAft>
              <a:buSzPts val="1200"/>
              <a:buFont typeface="Arial"/>
              <a:buChar char="●"/>
            </a:pPr>
            <a:r>
              <a:rPr lang="en" sz="1200">
                <a:latin typeface="Arial"/>
                <a:ea typeface="Arial"/>
                <a:cs typeface="Arial"/>
                <a:sym typeface="Arial"/>
              </a:rPr>
              <a:t>FootyStats is the premier football stats and analysis site, with data coverage in 700+ football leagues worldwide including UK, Europe, and South America. </a:t>
            </a:r>
            <a:endParaRPr sz="1100">
              <a:latin typeface="Arial"/>
              <a:ea typeface="Arial"/>
              <a:cs typeface="Arial"/>
              <a:sym typeface="Arial"/>
            </a:endParaRPr>
          </a:p>
          <a:p>
            <a:pPr marL="457200" marR="0" lvl="0" indent="-304800" algn="l" rtl="0">
              <a:lnSpc>
                <a:spcPct val="150000"/>
              </a:lnSpc>
              <a:spcBef>
                <a:spcPts val="0"/>
              </a:spcBef>
              <a:spcAft>
                <a:spcPts val="0"/>
              </a:spcAft>
              <a:buSzPts val="1200"/>
              <a:buFont typeface="Arial"/>
              <a:buChar char="●"/>
            </a:pPr>
            <a:r>
              <a:rPr lang="en" sz="1200">
                <a:latin typeface="Arial"/>
                <a:ea typeface="Arial"/>
                <a:cs typeface="Arial"/>
                <a:sym typeface="Arial"/>
              </a:rPr>
              <a:t>Stats include: Team stats, League stats, and Player stats are covered with details on form, goals scored, conceded, shots, xG (Expected Goals), corner stats, etc.</a:t>
            </a:r>
            <a:endParaRPr sz="1200">
              <a:latin typeface="Arial"/>
              <a:ea typeface="Arial"/>
              <a:cs typeface="Arial"/>
              <a:sym typeface="Arial"/>
            </a:endParaRPr>
          </a:p>
          <a:p>
            <a:pPr marL="457200" marR="0" lvl="0" indent="0" algn="l" rtl="0">
              <a:lnSpc>
                <a:spcPct val="150000"/>
              </a:lnSpc>
              <a:spcBef>
                <a:spcPts val="1600"/>
              </a:spcBef>
              <a:spcAft>
                <a:spcPts val="0"/>
              </a:spcAft>
              <a:buNone/>
            </a:pPr>
            <a:endParaRPr sz="1200"/>
          </a:p>
          <a:p>
            <a:pPr marL="0" lvl="0" indent="0" algn="l" rtl="0">
              <a:lnSpc>
                <a:spcPct val="150000"/>
              </a:lnSpc>
              <a:spcBef>
                <a:spcPts val="1600"/>
              </a:spcBef>
              <a:spcAft>
                <a:spcPts val="1600"/>
              </a:spcAft>
              <a:buNone/>
            </a:pPr>
            <a:endParaRPr sz="1200"/>
          </a:p>
        </p:txBody>
      </p:sp>
      <p:pic>
        <p:nvPicPr>
          <p:cNvPr id="163" name="Google Shape;163;p17"/>
          <p:cNvPicPr preferRelativeResize="0"/>
          <p:nvPr/>
        </p:nvPicPr>
        <p:blipFill>
          <a:blip r:embed="rId3">
            <a:alphaModFix/>
          </a:blip>
          <a:stretch>
            <a:fillRect/>
          </a:stretch>
        </p:blipFill>
        <p:spPr>
          <a:xfrm>
            <a:off x="3722625" y="1135625"/>
            <a:ext cx="5066500" cy="2645700"/>
          </a:xfrm>
          <a:prstGeom prst="rect">
            <a:avLst/>
          </a:prstGeom>
          <a:noFill/>
          <a:ln>
            <a:noFill/>
          </a:ln>
        </p:spPr>
      </p:pic>
      <p:sp>
        <p:nvSpPr>
          <p:cNvPr id="164" name="Google Shape;164;p17"/>
          <p:cNvSpPr txBox="1">
            <a:spLocks noGrp="1"/>
          </p:cNvSpPr>
          <p:nvPr>
            <p:ph type="body" idx="1"/>
          </p:nvPr>
        </p:nvSpPr>
        <p:spPr>
          <a:xfrm>
            <a:off x="6941125" y="3781325"/>
            <a:ext cx="1848000" cy="348300"/>
          </a:xfrm>
          <a:prstGeom prst="rect">
            <a:avLst/>
          </a:prstGeom>
        </p:spPr>
        <p:txBody>
          <a:bodyPr spcFirstLastPara="1" wrap="square" lIns="91425" tIns="91425" rIns="91425" bIns="91425" anchor="t" anchorCtr="0">
            <a:noAutofit/>
          </a:bodyPr>
          <a:lstStyle/>
          <a:p>
            <a:pPr marL="0" marR="0" lvl="0" indent="0" algn="r" rtl="0">
              <a:lnSpc>
                <a:spcPct val="115000"/>
              </a:lnSpc>
              <a:spcBef>
                <a:spcPts val="0"/>
              </a:spcBef>
              <a:spcAft>
                <a:spcPts val="1600"/>
              </a:spcAft>
              <a:buNone/>
            </a:pPr>
            <a:r>
              <a:rPr lang="en" sz="900" i="1">
                <a:latin typeface="Arial"/>
                <a:ea typeface="Arial"/>
                <a:cs typeface="Arial"/>
                <a:sym typeface="Arial"/>
              </a:rPr>
              <a:t>Source: footystats.org</a:t>
            </a:r>
            <a:endParaRPr sz="900" i="1">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8"/>
          <p:cNvSpPr txBox="1">
            <a:spLocks noGrp="1"/>
          </p:cNvSpPr>
          <p:nvPr>
            <p:ph type="title"/>
          </p:nvPr>
        </p:nvSpPr>
        <p:spPr>
          <a:xfrm>
            <a:off x="241175" y="384975"/>
            <a:ext cx="44604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Machine Learning Analysis</a:t>
            </a:r>
            <a:endParaRPr sz="2800"/>
          </a:p>
        </p:txBody>
      </p:sp>
      <p:sp>
        <p:nvSpPr>
          <p:cNvPr id="170" name="Google Shape;170;p18"/>
          <p:cNvSpPr txBox="1">
            <a:spLocks noGrp="1"/>
          </p:cNvSpPr>
          <p:nvPr>
            <p:ph type="body" idx="1"/>
          </p:nvPr>
        </p:nvSpPr>
        <p:spPr>
          <a:xfrm>
            <a:off x="411875" y="1248200"/>
            <a:ext cx="4119000" cy="2961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latin typeface="Arial"/>
                <a:ea typeface="Arial"/>
                <a:cs typeface="Arial"/>
                <a:sym typeface="Arial"/>
              </a:rPr>
              <a:t>Preprocessing:</a:t>
            </a:r>
            <a:endParaRPr b="1">
              <a:latin typeface="Arial"/>
              <a:ea typeface="Arial"/>
              <a:cs typeface="Arial"/>
              <a:sym typeface="Arial"/>
            </a:endParaRPr>
          </a:p>
          <a:p>
            <a:pPr marL="457200" lvl="0" indent="-311150" algn="l" rtl="0">
              <a:spcBef>
                <a:spcPts val="1600"/>
              </a:spcBef>
              <a:spcAft>
                <a:spcPts val="0"/>
              </a:spcAft>
              <a:buSzPts val="1300"/>
              <a:buFont typeface="Arial"/>
              <a:buChar char="●"/>
            </a:pPr>
            <a:r>
              <a:rPr lang="en">
                <a:latin typeface="Arial"/>
                <a:ea typeface="Arial"/>
                <a:cs typeface="Arial"/>
                <a:sym typeface="Arial"/>
              </a:rPr>
              <a:t>The target set was whether a team would qualify for the Champions League tournament, which they could do by finishing in the top 4 of their domestic leagues.</a:t>
            </a:r>
            <a:endParaRPr>
              <a:latin typeface="Arial"/>
              <a:ea typeface="Arial"/>
              <a:cs typeface="Arial"/>
              <a:sym typeface="Arial"/>
            </a:endParaRPr>
          </a:p>
          <a:p>
            <a:pPr marL="457200" lvl="0" indent="-311150" algn="l" rtl="0">
              <a:spcBef>
                <a:spcPts val="0"/>
              </a:spcBef>
              <a:spcAft>
                <a:spcPts val="0"/>
              </a:spcAft>
              <a:buSzPts val="1300"/>
              <a:buFont typeface="Arial"/>
              <a:buChar char="●"/>
            </a:pPr>
            <a:r>
              <a:rPr lang="en">
                <a:latin typeface="Arial"/>
                <a:ea typeface="Arial"/>
                <a:cs typeface="Arial"/>
                <a:sym typeface="Arial"/>
              </a:rPr>
              <a:t>The feature set was all other factors in the model which were 195 other possible data points.</a:t>
            </a:r>
            <a:endParaRPr>
              <a:latin typeface="Arial"/>
              <a:ea typeface="Arial"/>
              <a:cs typeface="Arial"/>
              <a:sym typeface="Arial"/>
            </a:endParaRPr>
          </a:p>
          <a:p>
            <a:pPr marL="457200" lvl="0" indent="-311150" algn="l" rtl="0">
              <a:spcBef>
                <a:spcPts val="0"/>
              </a:spcBef>
              <a:spcAft>
                <a:spcPts val="0"/>
              </a:spcAft>
              <a:buSzPts val="1300"/>
              <a:buFont typeface="Arial"/>
              <a:buChar char="●"/>
            </a:pPr>
            <a:r>
              <a:rPr lang="en">
                <a:latin typeface="Arial"/>
                <a:ea typeface="Arial"/>
                <a:cs typeface="Arial"/>
                <a:sym typeface="Arial"/>
              </a:rPr>
              <a:t>The data was split into past years (2010-2011 season to 2019-2020 season) and current season (2020-2021 season).</a:t>
            </a:r>
            <a:endParaRPr>
              <a:latin typeface="Arial"/>
              <a:ea typeface="Arial"/>
              <a:cs typeface="Arial"/>
              <a:sym typeface="Arial"/>
            </a:endParaRPr>
          </a:p>
          <a:p>
            <a:pPr marL="457200" lvl="0" indent="0" algn="l" rtl="0">
              <a:spcBef>
                <a:spcPts val="1600"/>
              </a:spcBef>
              <a:spcAft>
                <a:spcPts val="0"/>
              </a:spcAft>
              <a:buNone/>
            </a:pPr>
            <a:endParaRPr/>
          </a:p>
          <a:p>
            <a:pPr marL="457200" lvl="0" indent="0" algn="l" rtl="0">
              <a:spcBef>
                <a:spcPts val="1600"/>
              </a:spcBef>
              <a:spcAft>
                <a:spcPts val="1600"/>
              </a:spcAft>
              <a:buNone/>
            </a:pPr>
            <a:endParaRPr/>
          </a:p>
        </p:txBody>
      </p:sp>
      <p:pic>
        <p:nvPicPr>
          <p:cNvPr id="171" name="Google Shape;171;p18"/>
          <p:cNvPicPr preferRelativeResize="0"/>
          <p:nvPr/>
        </p:nvPicPr>
        <p:blipFill>
          <a:blip r:embed="rId3">
            <a:alphaModFix/>
          </a:blip>
          <a:stretch>
            <a:fillRect/>
          </a:stretch>
        </p:blipFill>
        <p:spPr>
          <a:xfrm>
            <a:off x="4701500" y="192625"/>
            <a:ext cx="4276224" cy="4758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title"/>
          </p:nvPr>
        </p:nvSpPr>
        <p:spPr>
          <a:xfrm>
            <a:off x="480675" y="3667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Calibri"/>
                <a:ea typeface="Calibri"/>
                <a:cs typeface="Calibri"/>
                <a:sym typeface="Calibri"/>
              </a:rPr>
              <a:t>Machine Learning Analysis</a:t>
            </a:r>
            <a:endParaRPr sz="2800">
              <a:latin typeface="Calibri"/>
              <a:ea typeface="Calibri"/>
              <a:cs typeface="Calibri"/>
              <a:sym typeface="Calibri"/>
            </a:endParaRPr>
          </a:p>
        </p:txBody>
      </p:sp>
      <p:sp>
        <p:nvSpPr>
          <p:cNvPr id="177" name="Google Shape;177;p19"/>
          <p:cNvSpPr txBox="1">
            <a:spLocks noGrp="1"/>
          </p:cNvSpPr>
          <p:nvPr>
            <p:ph type="body" idx="1"/>
          </p:nvPr>
        </p:nvSpPr>
        <p:spPr>
          <a:xfrm>
            <a:off x="588850" y="909850"/>
            <a:ext cx="3644400" cy="18819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1600"/>
              </a:spcBef>
              <a:spcAft>
                <a:spcPts val="0"/>
              </a:spcAft>
              <a:buClr>
                <a:srgbClr val="2B2B2B"/>
              </a:buClr>
              <a:buSzPts val="1200"/>
              <a:buFont typeface="Arial"/>
              <a:buChar char="●"/>
            </a:pPr>
            <a:r>
              <a:rPr lang="en" sz="1200">
                <a:solidFill>
                  <a:srgbClr val="2B2B2B"/>
                </a:solidFill>
                <a:latin typeface="Arial"/>
                <a:ea typeface="Arial"/>
                <a:cs typeface="Arial"/>
                <a:sym typeface="Arial"/>
              </a:rPr>
              <a:t>The Balanced Random Forest Classifier was chosen and has an accuracy score of 81.2%.</a:t>
            </a:r>
            <a:endParaRPr sz="1200">
              <a:solidFill>
                <a:srgbClr val="2B2B2B"/>
              </a:solidFill>
              <a:latin typeface="Arial"/>
              <a:ea typeface="Arial"/>
              <a:cs typeface="Arial"/>
              <a:sym typeface="Arial"/>
            </a:endParaRPr>
          </a:p>
          <a:p>
            <a:pPr marL="457200" lvl="0" indent="-304800" algn="l" rtl="0">
              <a:lnSpc>
                <a:spcPct val="150000"/>
              </a:lnSpc>
              <a:spcBef>
                <a:spcPts val="0"/>
              </a:spcBef>
              <a:spcAft>
                <a:spcPts val="0"/>
              </a:spcAft>
              <a:buClr>
                <a:srgbClr val="2B2B2B"/>
              </a:buClr>
              <a:buSzPts val="1200"/>
              <a:buFont typeface="Arial"/>
              <a:buChar char="●"/>
            </a:pPr>
            <a:r>
              <a:rPr lang="en" sz="1200">
                <a:solidFill>
                  <a:srgbClr val="2B2B2B"/>
                </a:solidFill>
                <a:latin typeface="Arial"/>
                <a:ea typeface="Arial"/>
                <a:cs typeface="Arial"/>
                <a:sym typeface="Arial"/>
              </a:rPr>
              <a:t>This model also helped us by ranking the importance of input variables in a natural way. </a:t>
            </a:r>
            <a:endParaRPr sz="1200">
              <a:solidFill>
                <a:srgbClr val="2B2B2B"/>
              </a:solidFill>
              <a:latin typeface="Arial"/>
              <a:ea typeface="Arial"/>
              <a:cs typeface="Arial"/>
              <a:sym typeface="Arial"/>
            </a:endParaRPr>
          </a:p>
          <a:p>
            <a:pPr marL="0" lvl="0" indent="0" algn="l" rtl="0">
              <a:lnSpc>
                <a:spcPct val="150000"/>
              </a:lnSpc>
              <a:spcBef>
                <a:spcPts val="4600"/>
              </a:spcBef>
              <a:spcAft>
                <a:spcPts val="0"/>
              </a:spcAft>
              <a:buNone/>
            </a:pPr>
            <a:endParaRPr sz="1500">
              <a:latin typeface="Arial"/>
              <a:ea typeface="Arial"/>
              <a:cs typeface="Arial"/>
              <a:sym typeface="Arial"/>
            </a:endParaRPr>
          </a:p>
          <a:p>
            <a:pPr marL="457200" lvl="0" indent="0" algn="l" rtl="0">
              <a:spcBef>
                <a:spcPts val="4600"/>
              </a:spcBef>
              <a:spcAft>
                <a:spcPts val="1600"/>
              </a:spcAft>
              <a:buNone/>
            </a:pPr>
            <a:endParaRPr sz="1500"/>
          </a:p>
        </p:txBody>
      </p:sp>
      <p:graphicFrame>
        <p:nvGraphicFramePr>
          <p:cNvPr id="178" name="Google Shape;178;p19"/>
          <p:cNvGraphicFramePr/>
          <p:nvPr/>
        </p:nvGraphicFramePr>
        <p:xfrm>
          <a:off x="4572000" y="1176350"/>
          <a:ext cx="3000000" cy="3000000"/>
        </p:xfrm>
        <a:graphic>
          <a:graphicData uri="http://schemas.openxmlformats.org/drawingml/2006/table">
            <a:tbl>
              <a:tblPr>
                <a:noFill/>
                <a:tableStyleId>{6129D23F-548D-4E66-8210-8E5C8452C15B}</a:tableStyleId>
              </a:tblPr>
              <a:tblGrid>
                <a:gridCol w="2357150">
                  <a:extLst>
                    <a:ext uri="{9D8B030D-6E8A-4147-A177-3AD203B41FA5}">
                      <a16:colId xmlns:a16="http://schemas.microsoft.com/office/drawing/2014/main" val="20000"/>
                    </a:ext>
                  </a:extLst>
                </a:gridCol>
                <a:gridCol w="1432950">
                  <a:extLst>
                    <a:ext uri="{9D8B030D-6E8A-4147-A177-3AD203B41FA5}">
                      <a16:colId xmlns:a16="http://schemas.microsoft.com/office/drawing/2014/main" val="20001"/>
                    </a:ext>
                  </a:extLst>
                </a:gridCol>
              </a:tblGrid>
              <a:tr h="298100">
                <a:tc>
                  <a:txBody>
                    <a:bodyPr/>
                    <a:lstStyle/>
                    <a:p>
                      <a:pPr marL="0" lvl="0" indent="0" algn="l" rtl="0">
                        <a:spcBef>
                          <a:spcPts val="0"/>
                        </a:spcBef>
                        <a:spcAft>
                          <a:spcPts val="0"/>
                        </a:spcAft>
                        <a:buNone/>
                      </a:pPr>
                      <a:r>
                        <a:rPr lang="en" sz="1000" b="1">
                          <a:highlight>
                            <a:srgbClr val="4A86E8"/>
                          </a:highlight>
                        </a:rPr>
                        <a:t>Field</a:t>
                      </a:r>
                      <a:endParaRPr sz="1000" b="1">
                        <a:highlight>
                          <a:srgbClr val="4A86E8"/>
                        </a:highlight>
                      </a:endParaRPr>
                    </a:p>
                  </a:txBody>
                  <a:tcPr marL="91425" marR="91425" marT="91425" marB="91425">
                    <a:solidFill>
                      <a:srgbClr val="4A86E8"/>
                    </a:solidFill>
                  </a:tcPr>
                </a:tc>
                <a:tc>
                  <a:txBody>
                    <a:bodyPr/>
                    <a:lstStyle/>
                    <a:p>
                      <a:pPr marL="0" lvl="0" indent="0" algn="l" rtl="0">
                        <a:spcBef>
                          <a:spcPts val="0"/>
                        </a:spcBef>
                        <a:spcAft>
                          <a:spcPts val="0"/>
                        </a:spcAft>
                        <a:buNone/>
                      </a:pPr>
                      <a:r>
                        <a:rPr lang="en" sz="1000" b="1">
                          <a:highlight>
                            <a:srgbClr val="4A86E8"/>
                          </a:highlight>
                        </a:rPr>
                        <a:t>Feature Importance</a:t>
                      </a:r>
                      <a:endParaRPr sz="1000" b="1">
                        <a:highlight>
                          <a:srgbClr val="4A86E8"/>
                        </a:highlight>
                      </a:endParaRPr>
                    </a:p>
                  </a:txBody>
                  <a:tcPr marL="91425" marR="91425" marT="91425" marB="91425">
                    <a:solidFill>
                      <a:srgbClr val="4A86E8"/>
                    </a:solidFill>
                  </a:tcPr>
                </a:tc>
                <a:extLst>
                  <a:ext uri="{0D108BD9-81ED-4DB2-BD59-A6C34878D82A}">
                    <a16:rowId xmlns:a16="http://schemas.microsoft.com/office/drawing/2014/main" val="10000"/>
                  </a:ext>
                </a:extLst>
              </a:tr>
              <a:tr h="298100">
                <a:tc>
                  <a:txBody>
                    <a:bodyPr/>
                    <a:lstStyle/>
                    <a:p>
                      <a:pPr marL="0" lvl="0" indent="0" algn="l" rtl="0">
                        <a:lnSpc>
                          <a:spcPct val="100000"/>
                        </a:lnSpc>
                        <a:spcBef>
                          <a:spcPts val="0"/>
                        </a:spcBef>
                        <a:spcAft>
                          <a:spcPts val="0"/>
                        </a:spcAft>
                        <a:buNone/>
                      </a:pPr>
                      <a:r>
                        <a:rPr lang="en" sz="900"/>
                        <a:t>Total Goals per Match</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14.80%</a:t>
                      </a:r>
                      <a:endParaRPr sz="900"/>
                    </a:p>
                  </a:txBody>
                  <a:tcPr marL="91425" marR="91425" marT="91425" marB="91425"/>
                </a:tc>
                <a:extLst>
                  <a:ext uri="{0D108BD9-81ED-4DB2-BD59-A6C34878D82A}">
                    <a16:rowId xmlns:a16="http://schemas.microsoft.com/office/drawing/2014/main" val="10001"/>
                  </a:ext>
                </a:extLst>
              </a:tr>
              <a:tr h="298100">
                <a:tc>
                  <a:txBody>
                    <a:bodyPr/>
                    <a:lstStyle/>
                    <a:p>
                      <a:pPr marL="0" lvl="0" indent="0" algn="l" rtl="0">
                        <a:lnSpc>
                          <a:spcPct val="100000"/>
                        </a:lnSpc>
                        <a:spcBef>
                          <a:spcPts val="0"/>
                        </a:spcBef>
                        <a:spcAft>
                          <a:spcPts val="0"/>
                        </a:spcAft>
                        <a:buNone/>
                      </a:pPr>
                      <a:r>
                        <a:rPr lang="en" sz="900"/>
                        <a:t>Total Wins at Home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12.30%</a:t>
                      </a:r>
                      <a:endParaRPr sz="900"/>
                    </a:p>
                  </a:txBody>
                  <a:tcPr marL="91425" marR="91425" marT="91425" marB="91425"/>
                </a:tc>
                <a:extLst>
                  <a:ext uri="{0D108BD9-81ED-4DB2-BD59-A6C34878D82A}">
                    <a16:rowId xmlns:a16="http://schemas.microsoft.com/office/drawing/2014/main" val="10002"/>
                  </a:ext>
                </a:extLst>
              </a:tr>
              <a:tr h="298100">
                <a:tc>
                  <a:txBody>
                    <a:bodyPr/>
                    <a:lstStyle/>
                    <a:p>
                      <a:pPr marL="0" lvl="0" indent="0" algn="l" rtl="0">
                        <a:lnSpc>
                          <a:spcPct val="100000"/>
                        </a:lnSpc>
                        <a:spcBef>
                          <a:spcPts val="0"/>
                        </a:spcBef>
                        <a:spcAft>
                          <a:spcPts val="0"/>
                        </a:spcAft>
                        <a:buNone/>
                      </a:pPr>
                      <a:r>
                        <a:rPr lang="en" sz="900"/>
                        <a:t>First Team to Score Percentage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12.10%</a:t>
                      </a:r>
                      <a:endParaRPr sz="900"/>
                    </a:p>
                  </a:txBody>
                  <a:tcPr marL="91425" marR="91425" marT="91425" marB="91425"/>
                </a:tc>
                <a:extLst>
                  <a:ext uri="{0D108BD9-81ED-4DB2-BD59-A6C34878D82A}">
                    <a16:rowId xmlns:a16="http://schemas.microsoft.com/office/drawing/2014/main" val="10003"/>
                  </a:ext>
                </a:extLst>
              </a:tr>
              <a:tr h="298100">
                <a:tc>
                  <a:txBody>
                    <a:bodyPr/>
                    <a:lstStyle/>
                    <a:p>
                      <a:pPr marL="0" lvl="0" indent="0" algn="l" rtl="0">
                        <a:lnSpc>
                          <a:spcPct val="100000"/>
                        </a:lnSpc>
                        <a:spcBef>
                          <a:spcPts val="0"/>
                        </a:spcBef>
                        <a:spcAft>
                          <a:spcPts val="0"/>
                        </a:spcAft>
                        <a:buNone/>
                      </a:pPr>
                      <a:r>
                        <a:rPr lang="en" sz="900"/>
                        <a:t>Percentage of Games Leading at Halftime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8.70%</a:t>
                      </a:r>
                      <a:endParaRPr sz="900"/>
                    </a:p>
                  </a:txBody>
                  <a:tcPr marL="91425" marR="91425" marT="91425" marB="91425"/>
                </a:tc>
                <a:extLst>
                  <a:ext uri="{0D108BD9-81ED-4DB2-BD59-A6C34878D82A}">
                    <a16:rowId xmlns:a16="http://schemas.microsoft.com/office/drawing/2014/main" val="10004"/>
                  </a:ext>
                </a:extLst>
              </a:tr>
              <a:tr h="298100">
                <a:tc>
                  <a:txBody>
                    <a:bodyPr/>
                    <a:lstStyle/>
                    <a:p>
                      <a:pPr marL="0" lvl="0" indent="0" algn="l" rtl="0">
                        <a:lnSpc>
                          <a:spcPct val="100000"/>
                        </a:lnSpc>
                        <a:spcBef>
                          <a:spcPts val="0"/>
                        </a:spcBef>
                        <a:spcAft>
                          <a:spcPts val="0"/>
                        </a:spcAft>
                        <a:buNone/>
                      </a:pPr>
                      <a:r>
                        <a:rPr lang="en" sz="900"/>
                        <a:t>Failed to Score Percentage (Total)</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7.70%</a:t>
                      </a:r>
                      <a:endParaRPr sz="900"/>
                    </a:p>
                  </a:txBody>
                  <a:tcPr marL="91425" marR="91425" marT="91425" marB="91425"/>
                </a:tc>
                <a:extLst>
                  <a:ext uri="{0D108BD9-81ED-4DB2-BD59-A6C34878D82A}">
                    <a16:rowId xmlns:a16="http://schemas.microsoft.com/office/drawing/2014/main" val="10005"/>
                  </a:ext>
                </a:extLst>
              </a:tr>
              <a:tr h="298100">
                <a:tc>
                  <a:txBody>
                    <a:bodyPr/>
                    <a:lstStyle/>
                    <a:p>
                      <a:pPr marL="0" lvl="0" indent="0" algn="l" rtl="0">
                        <a:lnSpc>
                          <a:spcPct val="100000"/>
                        </a:lnSpc>
                        <a:spcBef>
                          <a:spcPts val="0"/>
                        </a:spcBef>
                        <a:spcAft>
                          <a:spcPts val="0"/>
                        </a:spcAft>
                        <a:buNone/>
                      </a:pPr>
                      <a:r>
                        <a:rPr lang="en" sz="900"/>
                        <a:t>Total Wins Away</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7.00%</a:t>
                      </a:r>
                      <a:endParaRPr sz="900"/>
                    </a:p>
                  </a:txBody>
                  <a:tcPr marL="91425" marR="91425" marT="91425" marB="91425"/>
                </a:tc>
                <a:extLst>
                  <a:ext uri="{0D108BD9-81ED-4DB2-BD59-A6C34878D82A}">
                    <a16:rowId xmlns:a16="http://schemas.microsoft.com/office/drawing/2014/main" val="10006"/>
                  </a:ext>
                </a:extLst>
              </a:tr>
              <a:tr h="298100">
                <a:tc>
                  <a:txBody>
                    <a:bodyPr/>
                    <a:lstStyle/>
                    <a:p>
                      <a:pPr marL="0" lvl="0" indent="0" algn="l" rtl="0">
                        <a:lnSpc>
                          <a:spcPct val="100000"/>
                        </a:lnSpc>
                        <a:spcBef>
                          <a:spcPts val="0"/>
                        </a:spcBef>
                        <a:spcAft>
                          <a:spcPts val="0"/>
                        </a:spcAft>
                        <a:buNone/>
                      </a:pPr>
                      <a:r>
                        <a:rPr lang="en" sz="900"/>
                        <a:t>Losing at Halftime Percentage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6.20%</a:t>
                      </a:r>
                      <a:endParaRPr sz="900"/>
                    </a:p>
                  </a:txBody>
                  <a:tcPr marL="91425" marR="91425" marT="91425" marB="91425"/>
                </a:tc>
                <a:extLst>
                  <a:ext uri="{0D108BD9-81ED-4DB2-BD59-A6C34878D82A}">
                    <a16:rowId xmlns:a16="http://schemas.microsoft.com/office/drawing/2014/main" val="10007"/>
                  </a:ext>
                </a:extLst>
              </a:tr>
              <a:tr h="298100">
                <a:tc>
                  <a:txBody>
                    <a:bodyPr/>
                    <a:lstStyle/>
                    <a:p>
                      <a:pPr marL="0" lvl="0" indent="0" algn="l" rtl="0">
                        <a:lnSpc>
                          <a:spcPct val="100000"/>
                        </a:lnSpc>
                        <a:spcBef>
                          <a:spcPts val="0"/>
                        </a:spcBef>
                        <a:spcAft>
                          <a:spcPts val="0"/>
                        </a:spcAft>
                        <a:buNone/>
                      </a:pPr>
                      <a:r>
                        <a:rPr lang="en" sz="900"/>
                        <a:t>Goals Conceded per Match</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5.20%</a:t>
                      </a:r>
                      <a:endParaRPr sz="900"/>
                    </a:p>
                  </a:txBody>
                  <a:tcPr marL="91425" marR="91425" marT="91425" marB="91425"/>
                </a:tc>
                <a:extLst>
                  <a:ext uri="{0D108BD9-81ED-4DB2-BD59-A6C34878D82A}">
                    <a16:rowId xmlns:a16="http://schemas.microsoft.com/office/drawing/2014/main" val="10008"/>
                  </a:ext>
                </a:extLst>
              </a:tr>
              <a:tr h="298100">
                <a:tc>
                  <a:txBody>
                    <a:bodyPr/>
                    <a:lstStyle/>
                    <a:p>
                      <a:pPr marL="0" lvl="0" indent="0" algn="l" rtl="0">
                        <a:lnSpc>
                          <a:spcPct val="100000"/>
                        </a:lnSpc>
                        <a:spcBef>
                          <a:spcPts val="0"/>
                        </a:spcBef>
                        <a:spcAft>
                          <a:spcPts val="0"/>
                        </a:spcAft>
                        <a:buNone/>
                      </a:pPr>
                      <a:r>
                        <a:rPr lang="en" sz="900"/>
                        <a:t>Failed to Score at Halftime Percentage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4.10%</a:t>
                      </a:r>
                      <a:endParaRPr sz="900"/>
                    </a:p>
                  </a:txBody>
                  <a:tcPr marL="91425" marR="91425" marT="91425" marB="91425"/>
                </a:tc>
                <a:extLst>
                  <a:ext uri="{0D108BD9-81ED-4DB2-BD59-A6C34878D82A}">
                    <a16:rowId xmlns:a16="http://schemas.microsoft.com/office/drawing/2014/main" val="10009"/>
                  </a:ext>
                </a:extLst>
              </a:tr>
              <a:tr h="298100">
                <a:tc>
                  <a:txBody>
                    <a:bodyPr/>
                    <a:lstStyle/>
                    <a:p>
                      <a:pPr marL="0" lvl="0" indent="0" algn="l" rtl="0">
                        <a:lnSpc>
                          <a:spcPct val="100000"/>
                        </a:lnSpc>
                        <a:spcBef>
                          <a:spcPts val="0"/>
                        </a:spcBef>
                        <a:spcAft>
                          <a:spcPts val="0"/>
                        </a:spcAft>
                        <a:buNone/>
                      </a:pPr>
                      <a:r>
                        <a:rPr lang="en" sz="900"/>
                        <a:t>Total Clean Sheet Percentage</a:t>
                      </a:r>
                      <a:endParaRPr sz="900"/>
                    </a:p>
                  </a:txBody>
                  <a:tcPr marL="91425" marR="91425" marT="91425" marB="91425"/>
                </a:tc>
                <a:tc>
                  <a:txBody>
                    <a:bodyPr/>
                    <a:lstStyle/>
                    <a:p>
                      <a:pPr marL="476250" lvl="0" indent="0" algn="r" rtl="0">
                        <a:lnSpc>
                          <a:spcPct val="100000"/>
                        </a:lnSpc>
                        <a:spcBef>
                          <a:spcPts val="0"/>
                        </a:spcBef>
                        <a:spcAft>
                          <a:spcPts val="0"/>
                        </a:spcAft>
                        <a:buNone/>
                      </a:pPr>
                      <a:r>
                        <a:rPr lang="en" sz="900"/>
                        <a:t>3.20%</a:t>
                      </a:r>
                      <a:endParaRPr sz="900"/>
                    </a:p>
                  </a:txBody>
                  <a:tcPr marL="91425" marR="91425" marT="91425" marB="91425"/>
                </a:tc>
                <a:extLst>
                  <a:ext uri="{0D108BD9-81ED-4DB2-BD59-A6C34878D82A}">
                    <a16:rowId xmlns:a16="http://schemas.microsoft.com/office/drawing/2014/main" val="10010"/>
                  </a:ext>
                </a:extLst>
              </a:tr>
            </a:tbl>
          </a:graphicData>
        </a:graphic>
      </p:graphicFrame>
      <p:graphicFrame>
        <p:nvGraphicFramePr>
          <p:cNvPr id="179" name="Google Shape;179;p19"/>
          <p:cNvGraphicFramePr/>
          <p:nvPr/>
        </p:nvGraphicFramePr>
        <p:xfrm>
          <a:off x="972550" y="3111650"/>
          <a:ext cx="3000000" cy="3000000"/>
        </p:xfrm>
        <a:graphic>
          <a:graphicData uri="http://schemas.openxmlformats.org/drawingml/2006/table">
            <a:tbl>
              <a:tblPr>
                <a:noFill/>
                <a:tableStyleId>{6129D23F-548D-4E66-8210-8E5C8452C15B}</a:tableStyleId>
              </a:tblPr>
              <a:tblGrid>
                <a:gridCol w="1056275">
                  <a:extLst>
                    <a:ext uri="{9D8B030D-6E8A-4147-A177-3AD203B41FA5}">
                      <a16:colId xmlns:a16="http://schemas.microsoft.com/office/drawing/2014/main" val="20000"/>
                    </a:ext>
                  </a:extLst>
                </a:gridCol>
                <a:gridCol w="574075">
                  <a:extLst>
                    <a:ext uri="{9D8B030D-6E8A-4147-A177-3AD203B41FA5}">
                      <a16:colId xmlns:a16="http://schemas.microsoft.com/office/drawing/2014/main" val="20001"/>
                    </a:ext>
                  </a:extLst>
                </a:gridCol>
                <a:gridCol w="815175">
                  <a:extLst>
                    <a:ext uri="{9D8B030D-6E8A-4147-A177-3AD203B41FA5}">
                      <a16:colId xmlns:a16="http://schemas.microsoft.com/office/drawing/2014/main" val="20002"/>
                    </a:ext>
                  </a:extLst>
                </a:gridCol>
                <a:gridCol w="815175">
                  <a:extLst>
                    <a:ext uri="{9D8B030D-6E8A-4147-A177-3AD203B41FA5}">
                      <a16:colId xmlns:a16="http://schemas.microsoft.com/office/drawing/2014/main" val="20003"/>
                    </a:ext>
                  </a:extLst>
                </a:gridCol>
              </a:tblGrid>
              <a:tr h="396200">
                <a:tc>
                  <a:txBody>
                    <a:bodyPr/>
                    <a:lstStyle/>
                    <a:p>
                      <a:pPr marL="0" lvl="0" indent="0" algn="l" rtl="0">
                        <a:spcBef>
                          <a:spcPts val="0"/>
                        </a:spcBef>
                        <a:spcAft>
                          <a:spcPts val="0"/>
                        </a:spcAft>
                        <a:buNone/>
                      </a:pPr>
                      <a:endParaRPr sz="900"/>
                    </a:p>
                  </a:txBody>
                  <a:tcPr marL="91425" marR="91425" marT="91425" marB="91425">
                    <a:solidFill>
                      <a:srgbClr val="4A86E8"/>
                    </a:solidFill>
                  </a:tcPr>
                </a:tc>
                <a:tc>
                  <a:txBody>
                    <a:bodyPr/>
                    <a:lstStyle/>
                    <a:p>
                      <a:pPr marL="0" lvl="0" indent="0" algn="l" rtl="0">
                        <a:spcBef>
                          <a:spcPts val="0"/>
                        </a:spcBef>
                        <a:spcAft>
                          <a:spcPts val="0"/>
                        </a:spcAft>
                        <a:buNone/>
                      </a:pPr>
                      <a:r>
                        <a:rPr lang="en" sz="900"/>
                        <a:t>Pre</a:t>
                      </a:r>
                      <a:endParaRPr sz="900"/>
                    </a:p>
                  </a:txBody>
                  <a:tcPr marL="91425" marR="91425" marT="91425" marB="91425">
                    <a:solidFill>
                      <a:srgbClr val="4A86E8"/>
                    </a:solidFill>
                  </a:tcPr>
                </a:tc>
                <a:tc>
                  <a:txBody>
                    <a:bodyPr/>
                    <a:lstStyle/>
                    <a:p>
                      <a:pPr marL="0" lvl="0" indent="0" algn="l" rtl="0">
                        <a:spcBef>
                          <a:spcPts val="0"/>
                        </a:spcBef>
                        <a:spcAft>
                          <a:spcPts val="0"/>
                        </a:spcAft>
                        <a:buNone/>
                      </a:pPr>
                      <a:r>
                        <a:rPr lang="en" sz="900"/>
                        <a:t>Rec</a:t>
                      </a:r>
                      <a:endParaRPr sz="900"/>
                    </a:p>
                  </a:txBody>
                  <a:tcPr marL="91425" marR="91425" marT="91425" marB="91425">
                    <a:solidFill>
                      <a:srgbClr val="4A86E8"/>
                    </a:solidFill>
                  </a:tcPr>
                </a:tc>
                <a:tc>
                  <a:txBody>
                    <a:bodyPr/>
                    <a:lstStyle/>
                    <a:p>
                      <a:pPr marL="0" lvl="0" indent="0" algn="l" rtl="0">
                        <a:spcBef>
                          <a:spcPts val="0"/>
                        </a:spcBef>
                        <a:spcAft>
                          <a:spcPts val="0"/>
                        </a:spcAft>
                        <a:buNone/>
                      </a:pPr>
                      <a:r>
                        <a:rPr lang="en" sz="900"/>
                        <a:t>F1</a:t>
                      </a:r>
                      <a:endParaRPr sz="900"/>
                    </a:p>
                  </a:txBody>
                  <a:tcPr marL="91425" marR="91425" marT="91425" marB="91425">
                    <a:solidFill>
                      <a:srgbClr val="4A86E8"/>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900"/>
                        <a:t>Champion</a:t>
                      </a:r>
                      <a:endParaRPr sz="900"/>
                    </a:p>
                  </a:txBody>
                  <a:tcPr marL="91425" marR="91425" marT="91425" marB="91425"/>
                </a:tc>
                <a:tc>
                  <a:txBody>
                    <a:bodyPr/>
                    <a:lstStyle/>
                    <a:p>
                      <a:pPr marL="0" lvl="0" indent="0" algn="l" rtl="0">
                        <a:spcBef>
                          <a:spcPts val="0"/>
                        </a:spcBef>
                        <a:spcAft>
                          <a:spcPts val="0"/>
                        </a:spcAft>
                        <a:buNone/>
                      </a:pPr>
                      <a:r>
                        <a:rPr lang="en" sz="900"/>
                        <a:t>0.70</a:t>
                      </a:r>
                      <a:endParaRPr sz="900"/>
                    </a:p>
                  </a:txBody>
                  <a:tcPr marL="91425" marR="91425" marT="91425" marB="91425"/>
                </a:tc>
                <a:tc>
                  <a:txBody>
                    <a:bodyPr/>
                    <a:lstStyle/>
                    <a:p>
                      <a:pPr marL="0" lvl="0" indent="0" algn="l" rtl="0">
                        <a:spcBef>
                          <a:spcPts val="0"/>
                        </a:spcBef>
                        <a:spcAft>
                          <a:spcPts val="0"/>
                        </a:spcAft>
                        <a:buNone/>
                      </a:pPr>
                      <a:r>
                        <a:rPr lang="en" sz="900"/>
                        <a:t>0.70</a:t>
                      </a:r>
                      <a:endParaRPr sz="900"/>
                    </a:p>
                  </a:txBody>
                  <a:tcPr marL="91425" marR="91425" marT="91425" marB="91425"/>
                </a:tc>
                <a:tc>
                  <a:txBody>
                    <a:bodyPr/>
                    <a:lstStyle/>
                    <a:p>
                      <a:pPr marL="0" lvl="0" indent="0" algn="l" rtl="0">
                        <a:spcBef>
                          <a:spcPts val="0"/>
                        </a:spcBef>
                        <a:spcAft>
                          <a:spcPts val="0"/>
                        </a:spcAft>
                        <a:buNone/>
                      </a:pPr>
                      <a:r>
                        <a:rPr lang="en" sz="900"/>
                        <a:t>0.92</a:t>
                      </a:r>
                      <a:endParaRPr sz="900"/>
                    </a:p>
                  </a:txBody>
                  <a:tcPr marL="91425" marR="91425" marT="91425" marB="91425"/>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en" sz="900"/>
                        <a:t>Non-Champion</a:t>
                      </a:r>
                      <a:endParaRPr sz="900"/>
                    </a:p>
                  </a:txBody>
                  <a:tcPr marL="91425" marR="91425" marT="91425" marB="91425"/>
                </a:tc>
                <a:tc>
                  <a:txBody>
                    <a:bodyPr/>
                    <a:lstStyle/>
                    <a:p>
                      <a:pPr marL="0" lvl="0" indent="0" algn="l" rtl="0">
                        <a:spcBef>
                          <a:spcPts val="0"/>
                        </a:spcBef>
                        <a:spcAft>
                          <a:spcPts val="0"/>
                        </a:spcAft>
                        <a:buNone/>
                      </a:pPr>
                      <a:r>
                        <a:rPr lang="en" sz="900"/>
                        <a:t>0.92</a:t>
                      </a:r>
                      <a:endParaRPr sz="900"/>
                    </a:p>
                  </a:txBody>
                  <a:tcPr marL="91425" marR="91425" marT="91425" marB="91425"/>
                </a:tc>
                <a:tc>
                  <a:txBody>
                    <a:bodyPr/>
                    <a:lstStyle/>
                    <a:p>
                      <a:pPr marL="0" lvl="0" indent="0" algn="l" rtl="0">
                        <a:spcBef>
                          <a:spcPts val="0"/>
                        </a:spcBef>
                        <a:spcAft>
                          <a:spcPts val="0"/>
                        </a:spcAft>
                        <a:buNone/>
                      </a:pPr>
                      <a:r>
                        <a:rPr lang="en" sz="900"/>
                        <a:t>0.92</a:t>
                      </a:r>
                      <a:endParaRPr sz="900"/>
                    </a:p>
                  </a:txBody>
                  <a:tcPr marL="91425" marR="91425" marT="91425" marB="91425"/>
                </a:tc>
                <a:tc>
                  <a:txBody>
                    <a:bodyPr/>
                    <a:lstStyle/>
                    <a:p>
                      <a:pPr marL="0" lvl="0" indent="0" algn="l" rtl="0">
                        <a:spcBef>
                          <a:spcPts val="0"/>
                        </a:spcBef>
                        <a:spcAft>
                          <a:spcPts val="0"/>
                        </a:spcAft>
                        <a:buNone/>
                      </a:pPr>
                      <a:r>
                        <a:rPr lang="en" sz="900"/>
                        <a:t>0.70</a:t>
                      </a:r>
                      <a:endParaRPr sz="90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0"/>
          <p:cNvSpPr txBox="1">
            <a:spLocks noGrp="1"/>
          </p:cNvSpPr>
          <p:nvPr>
            <p:ph type="title"/>
          </p:nvPr>
        </p:nvSpPr>
        <p:spPr>
          <a:xfrm>
            <a:off x="819150" y="584400"/>
            <a:ext cx="7505700" cy="51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Dashboard</a:t>
            </a:r>
            <a:endParaRPr sz="2800"/>
          </a:p>
        </p:txBody>
      </p:sp>
      <p:sp>
        <p:nvSpPr>
          <p:cNvPr id="185" name="Google Shape;185;p20"/>
          <p:cNvSpPr txBox="1">
            <a:spLocks noGrp="1"/>
          </p:cNvSpPr>
          <p:nvPr>
            <p:ph type="body" idx="1"/>
          </p:nvPr>
        </p:nvSpPr>
        <p:spPr>
          <a:xfrm>
            <a:off x="960288" y="1990750"/>
            <a:ext cx="3686100" cy="8517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Description of the Project </a:t>
            </a:r>
            <a:r>
              <a:rPr lang="en" sz="1000"/>
              <a:t>- This paragraph would describe the project and purpose of the project</a:t>
            </a:r>
            <a:endParaRPr sz="1000"/>
          </a:p>
        </p:txBody>
      </p:sp>
      <p:sp>
        <p:nvSpPr>
          <p:cNvPr id="186" name="Google Shape;186;p20"/>
          <p:cNvSpPr txBox="1">
            <a:spLocks noGrp="1"/>
          </p:cNvSpPr>
          <p:nvPr>
            <p:ph type="body" idx="2"/>
          </p:nvPr>
        </p:nvSpPr>
        <p:spPr>
          <a:xfrm>
            <a:off x="4779813" y="1990750"/>
            <a:ext cx="3686100" cy="8517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Summary of the Analysis</a:t>
            </a:r>
            <a:r>
              <a:rPr lang="en" sz="1000"/>
              <a:t> - This would provide summary of the data analysis and reference our findings below. The number of Data Visuals would be determined by the data analysis. For this storyboard we just are keeping it at 2</a:t>
            </a:r>
            <a:endParaRPr sz="1000"/>
          </a:p>
        </p:txBody>
      </p:sp>
      <p:sp>
        <p:nvSpPr>
          <p:cNvPr id="187" name="Google Shape;187;p20"/>
          <p:cNvSpPr txBox="1">
            <a:spLocks noGrp="1"/>
          </p:cNvSpPr>
          <p:nvPr>
            <p:ph type="title"/>
          </p:nvPr>
        </p:nvSpPr>
        <p:spPr>
          <a:xfrm>
            <a:off x="960250" y="1418163"/>
            <a:ext cx="7505700" cy="5193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000000"/>
                </a:solidFill>
              </a:rPr>
              <a:t>Page Header - “Predicting Soccer Team Success” </a:t>
            </a:r>
            <a:endParaRPr sz="1800" b="1">
              <a:solidFill>
                <a:srgbClr val="000000"/>
              </a:solidFill>
            </a:endParaRPr>
          </a:p>
        </p:txBody>
      </p:sp>
      <p:sp>
        <p:nvSpPr>
          <p:cNvPr id="188" name="Google Shape;188;p20"/>
          <p:cNvSpPr txBox="1">
            <a:spLocks noGrp="1"/>
          </p:cNvSpPr>
          <p:nvPr>
            <p:ph type="body" idx="1"/>
          </p:nvPr>
        </p:nvSpPr>
        <p:spPr>
          <a:xfrm>
            <a:off x="960213" y="2895725"/>
            <a:ext cx="2118900" cy="7839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b="1"/>
              <a:t>Filter 1:: </a:t>
            </a:r>
            <a:r>
              <a:rPr lang="en" sz="1000"/>
              <a:t>Drop down with country for current year 2020-2021 season.  Would show current league table in descending order by win prob%</a:t>
            </a:r>
            <a:endParaRPr sz="1000"/>
          </a:p>
          <a:p>
            <a:pPr marL="0" lvl="0" indent="0" algn="l" rtl="0">
              <a:lnSpc>
                <a:spcPct val="100000"/>
              </a:lnSpc>
              <a:spcBef>
                <a:spcPts val="0"/>
              </a:spcBef>
              <a:spcAft>
                <a:spcPts val="0"/>
              </a:spcAft>
              <a:buNone/>
            </a:pPr>
            <a:endParaRPr sz="1000"/>
          </a:p>
        </p:txBody>
      </p:sp>
      <p:sp>
        <p:nvSpPr>
          <p:cNvPr id="189" name="Google Shape;189;p20"/>
          <p:cNvSpPr txBox="1">
            <a:spLocks noGrp="1"/>
          </p:cNvSpPr>
          <p:nvPr>
            <p:ph type="body" idx="1"/>
          </p:nvPr>
        </p:nvSpPr>
        <p:spPr>
          <a:xfrm>
            <a:off x="960213" y="3780950"/>
            <a:ext cx="2118900" cy="6096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2nd Filter: </a:t>
            </a:r>
            <a:r>
              <a:rPr lang="en" sz="1000"/>
              <a:t>Drop down with teams from the selected country which would show the relevant statistics</a:t>
            </a:r>
            <a:endParaRPr sz="1000"/>
          </a:p>
        </p:txBody>
      </p:sp>
      <p:sp>
        <p:nvSpPr>
          <p:cNvPr id="190" name="Google Shape;190;p20"/>
          <p:cNvSpPr txBox="1">
            <a:spLocks noGrp="1"/>
          </p:cNvSpPr>
          <p:nvPr>
            <p:ph type="body" idx="2"/>
          </p:nvPr>
        </p:nvSpPr>
        <p:spPr>
          <a:xfrm>
            <a:off x="3295050" y="2911400"/>
            <a:ext cx="5170800" cy="14808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Bar Graph just showing the % win by team</a:t>
            </a:r>
            <a:endParaRPr sz="1000"/>
          </a:p>
        </p:txBody>
      </p:sp>
      <p:pic>
        <p:nvPicPr>
          <p:cNvPr id="191" name="Google Shape;191;p20"/>
          <p:cNvPicPr preferRelativeResize="0"/>
          <p:nvPr/>
        </p:nvPicPr>
        <p:blipFill>
          <a:blip r:embed="rId3">
            <a:alphaModFix/>
          </a:blip>
          <a:stretch>
            <a:fillRect/>
          </a:stretch>
        </p:blipFill>
        <p:spPr>
          <a:xfrm>
            <a:off x="212425" y="1323625"/>
            <a:ext cx="8719157" cy="3629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1"/>
          <p:cNvSpPr txBox="1">
            <a:spLocks noGrp="1"/>
          </p:cNvSpPr>
          <p:nvPr>
            <p:ph type="title"/>
          </p:nvPr>
        </p:nvSpPr>
        <p:spPr>
          <a:xfrm>
            <a:off x="819150" y="610725"/>
            <a:ext cx="7505700" cy="51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Dashboard - Tools Used</a:t>
            </a:r>
            <a:endParaRPr sz="2800"/>
          </a:p>
        </p:txBody>
      </p:sp>
      <p:sp>
        <p:nvSpPr>
          <p:cNvPr id="197" name="Google Shape;197;p21"/>
          <p:cNvSpPr txBox="1">
            <a:spLocks noGrp="1"/>
          </p:cNvSpPr>
          <p:nvPr>
            <p:ph type="body" idx="2"/>
          </p:nvPr>
        </p:nvSpPr>
        <p:spPr>
          <a:xfrm>
            <a:off x="3225800" y="3228925"/>
            <a:ext cx="5240100" cy="6096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This would show a number of expected win percentage for champion based on selected factors.</a:t>
            </a:r>
            <a:endParaRPr sz="1000" b="1"/>
          </a:p>
        </p:txBody>
      </p:sp>
      <p:cxnSp>
        <p:nvCxnSpPr>
          <p:cNvPr id="198" name="Google Shape;198;p21"/>
          <p:cNvCxnSpPr/>
          <p:nvPr/>
        </p:nvCxnSpPr>
        <p:spPr>
          <a:xfrm>
            <a:off x="968200" y="1364900"/>
            <a:ext cx="7489800" cy="0"/>
          </a:xfrm>
          <a:prstGeom prst="straightConnector1">
            <a:avLst/>
          </a:prstGeom>
          <a:noFill/>
          <a:ln w="9525" cap="flat" cmpd="sng">
            <a:solidFill>
              <a:schemeClr val="dk2"/>
            </a:solidFill>
            <a:prstDash val="solid"/>
            <a:round/>
            <a:headEnd type="none" w="med" len="med"/>
            <a:tailEnd type="none" w="med" len="med"/>
          </a:ln>
        </p:spPr>
      </p:cxnSp>
      <p:sp>
        <p:nvSpPr>
          <p:cNvPr id="199" name="Google Shape;199;p21"/>
          <p:cNvSpPr txBox="1">
            <a:spLocks noGrp="1"/>
          </p:cNvSpPr>
          <p:nvPr>
            <p:ph type="body" idx="2"/>
          </p:nvPr>
        </p:nvSpPr>
        <p:spPr>
          <a:xfrm>
            <a:off x="968025" y="3938225"/>
            <a:ext cx="7489800" cy="4656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a:t>This would self populate based on filters and show the definition of the selected factors and why that would be important in the context of winning in soccer.</a:t>
            </a:r>
            <a:endParaRPr sz="1000"/>
          </a:p>
        </p:txBody>
      </p:sp>
      <p:sp>
        <p:nvSpPr>
          <p:cNvPr id="200" name="Google Shape;200;p21"/>
          <p:cNvSpPr txBox="1">
            <a:spLocks noGrp="1"/>
          </p:cNvSpPr>
          <p:nvPr>
            <p:ph type="body" idx="1"/>
          </p:nvPr>
        </p:nvSpPr>
        <p:spPr>
          <a:xfrm>
            <a:off x="960125" y="3228925"/>
            <a:ext cx="2118900" cy="6096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b="1"/>
              <a:t>3rd Filter: </a:t>
            </a:r>
            <a:r>
              <a:rPr lang="en" sz="1000"/>
              <a:t>Drop down of different factors</a:t>
            </a:r>
            <a:endParaRPr sz="1000"/>
          </a:p>
          <a:p>
            <a:pPr marL="0" lvl="0" indent="0" algn="l" rtl="0">
              <a:spcBef>
                <a:spcPts val="0"/>
              </a:spcBef>
              <a:spcAft>
                <a:spcPts val="1600"/>
              </a:spcAft>
              <a:buNone/>
            </a:pPr>
            <a:r>
              <a:rPr lang="en" sz="1000"/>
              <a:t>(</a:t>
            </a:r>
            <a:r>
              <a:rPr lang="en" sz="1000" b="1"/>
              <a:t>4th filter:</a:t>
            </a:r>
            <a:r>
              <a:rPr lang="en" sz="1000"/>
              <a:t> possible filter by country )l </a:t>
            </a:r>
            <a:endParaRPr sz="1000"/>
          </a:p>
        </p:txBody>
      </p:sp>
      <p:cxnSp>
        <p:nvCxnSpPr>
          <p:cNvPr id="201" name="Google Shape;201;p21"/>
          <p:cNvCxnSpPr/>
          <p:nvPr/>
        </p:nvCxnSpPr>
        <p:spPr>
          <a:xfrm>
            <a:off x="968125" y="3074400"/>
            <a:ext cx="7489800" cy="0"/>
          </a:xfrm>
          <a:prstGeom prst="straightConnector1">
            <a:avLst/>
          </a:prstGeom>
          <a:noFill/>
          <a:ln w="9525" cap="flat" cmpd="sng">
            <a:solidFill>
              <a:schemeClr val="dk2"/>
            </a:solidFill>
            <a:prstDash val="solid"/>
            <a:round/>
            <a:headEnd type="none" w="med" len="med"/>
            <a:tailEnd type="none" w="med" len="med"/>
          </a:ln>
        </p:spPr>
      </p:cxnSp>
      <p:sp>
        <p:nvSpPr>
          <p:cNvPr id="202" name="Google Shape;202;p21"/>
          <p:cNvSpPr txBox="1">
            <a:spLocks noGrp="1"/>
          </p:cNvSpPr>
          <p:nvPr>
            <p:ph type="body" idx="1"/>
          </p:nvPr>
        </p:nvSpPr>
        <p:spPr>
          <a:xfrm>
            <a:off x="968200" y="1439075"/>
            <a:ext cx="2118900" cy="14808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b="1"/>
              <a:t>Some Soccer Picture</a:t>
            </a:r>
            <a:endParaRPr sz="1000"/>
          </a:p>
          <a:p>
            <a:pPr marL="0" lvl="0" indent="0" algn="l" rtl="0">
              <a:lnSpc>
                <a:spcPct val="100000"/>
              </a:lnSpc>
              <a:spcBef>
                <a:spcPts val="0"/>
              </a:spcBef>
              <a:spcAft>
                <a:spcPts val="0"/>
              </a:spcAft>
              <a:buNone/>
            </a:pPr>
            <a:endParaRPr sz="1000"/>
          </a:p>
        </p:txBody>
      </p:sp>
      <p:sp>
        <p:nvSpPr>
          <p:cNvPr id="203" name="Google Shape;203;p21"/>
          <p:cNvSpPr txBox="1">
            <a:spLocks noGrp="1"/>
          </p:cNvSpPr>
          <p:nvPr>
            <p:ph type="body" idx="2"/>
          </p:nvPr>
        </p:nvSpPr>
        <p:spPr>
          <a:xfrm>
            <a:off x="3233950" y="1439075"/>
            <a:ext cx="5223900" cy="14808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t>Table: showing teams ranked by potential win % and other important factors. </a:t>
            </a:r>
            <a:endParaRPr sz="1000"/>
          </a:p>
        </p:txBody>
      </p:sp>
      <p:pic>
        <p:nvPicPr>
          <p:cNvPr id="204" name="Google Shape;204;p21"/>
          <p:cNvPicPr preferRelativeResize="0"/>
          <p:nvPr/>
        </p:nvPicPr>
        <p:blipFill>
          <a:blip r:embed="rId3">
            <a:alphaModFix/>
          </a:blip>
          <a:stretch>
            <a:fillRect/>
          </a:stretch>
        </p:blipFill>
        <p:spPr>
          <a:xfrm>
            <a:off x="968200" y="1439075"/>
            <a:ext cx="2118900" cy="1480800"/>
          </a:xfrm>
          <a:prstGeom prst="rect">
            <a:avLst/>
          </a:prstGeom>
          <a:noFill/>
          <a:ln>
            <a:noFill/>
          </a:ln>
        </p:spPr>
      </p:pic>
      <p:pic>
        <p:nvPicPr>
          <p:cNvPr id="205" name="Google Shape;205;p21"/>
          <p:cNvPicPr preferRelativeResize="0"/>
          <p:nvPr/>
        </p:nvPicPr>
        <p:blipFill>
          <a:blip r:embed="rId4">
            <a:alphaModFix/>
          </a:blip>
          <a:stretch>
            <a:fillRect/>
          </a:stretch>
        </p:blipFill>
        <p:spPr>
          <a:xfrm>
            <a:off x="207075" y="1235650"/>
            <a:ext cx="8729851" cy="3693474"/>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1292</Words>
  <Application>Microsoft Office PowerPoint</Application>
  <PresentationFormat>On-screen Show (16:9)</PresentationFormat>
  <Paragraphs>149</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Nunito</vt:lpstr>
      <vt:lpstr>Shift</vt:lpstr>
      <vt:lpstr>Boot Camp Project</vt:lpstr>
      <vt:lpstr>Questions to be Explored</vt:lpstr>
      <vt:lpstr>Reason</vt:lpstr>
      <vt:lpstr>Exploration of the data</vt:lpstr>
      <vt:lpstr>Data Description</vt:lpstr>
      <vt:lpstr>Machine Learning Analysis</vt:lpstr>
      <vt:lpstr>Machine Learning Analysis</vt:lpstr>
      <vt:lpstr>Dashboard</vt:lpstr>
      <vt:lpstr>Dashboard - Tools Used</vt:lpstr>
      <vt:lpstr>Results: </vt:lpstr>
      <vt:lpstr>PowerPoint Presentation</vt:lpstr>
      <vt:lpstr>Recommendations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Boot Camp Project</dc:title>
  <dc:creator>David Chase</dc:creator>
  <cp:lastModifiedBy>David Chase</cp:lastModifiedBy>
  <cp:revision>1</cp:revision>
  <dcterms:modified xsi:type="dcterms:W3CDTF">2021-01-21T02:38:26Z</dcterms:modified>
</cp:coreProperties>
</file>